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9"/>
  </p:notesMasterIdLst>
  <p:sldIdLst>
    <p:sldId id="256" r:id="rId2"/>
    <p:sldId id="490" r:id="rId3"/>
    <p:sldId id="492" r:id="rId4"/>
    <p:sldId id="499" r:id="rId5"/>
    <p:sldId id="500" r:id="rId6"/>
    <p:sldId id="497" r:id="rId7"/>
    <p:sldId id="501" r:id="rId8"/>
    <p:sldId id="506" r:id="rId9"/>
    <p:sldId id="502" r:id="rId10"/>
    <p:sldId id="507" r:id="rId11"/>
    <p:sldId id="493" r:id="rId12"/>
    <p:sldId id="498" r:id="rId13"/>
    <p:sldId id="503" r:id="rId14"/>
    <p:sldId id="504" r:id="rId15"/>
    <p:sldId id="494" r:id="rId16"/>
    <p:sldId id="495" r:id="rId17"/>
    <p:sldId id="505" r:id="rId18"/>
    <p:sldId id="491" r:id="rId19"/>
    <p:sldId id="453" r:id="rId20"/>
    <p:sldId id="487" r:id="rId21"/>
    <p:sldId id="352" r:id="rId22"/>
    <p:sldId id="471" r:id="rId23"/>
    <p:sldId id="488" r:id="rId24"/>
    <p:sldId id="489" r:id="rId25"/>
    <p:sldId id="486" r:id="rId26"/>
    <p:sldId id="465" r:id="rId27"/>
    <p:sldId id="387" r:id="rId2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292"/>
    <p:restoredTop sz="83401"/>
  </p:normalViewPr>
  <p:slideViewPr>
    <p:cSldViewPr snapToGrid="0" snapToObjects="1">
      <p:cViewPr varScale="1">
        <p:scale>
          <a:sx n="106" d="100"/>
          <a:sy n="106" d="100"/>
        </p:scale>
        <p:origin x="184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9865AA-8C41-CD4C-B4D8-CDB2D45CCE1F}" type="datetimeFigureOut">
              <a:rPr lang="en-US" smtClean="0"/>
              <a:t>12/30/21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91A85E-F885-0049-9AEA-7145E3A20B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82171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1A85E-F885-0049-9AEA-7145E3A20BB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0845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1A85E-F885-0049-9AEA-7145E3A20BB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5155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1A85E-F885-0049-9AEA-7145E3A20BB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5812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1A85E-F885-0049-9AEA-7145E3A20BB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8942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1A85E-F885-0049-9AEA-7145E3A20BB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6950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1A85E-F885-0049-9AEA-7145E3A20BB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11519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1A85E-F885-0049-9AEA-7145E3A20BB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977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1A85E-F885-0049-9AEA-7145E3A20BB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5342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1A85E-F885-0049-9AEA-7145E3A20BB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8203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www.researchgate.net</a:t>
            </a:r>
            <a:r>
              <a:rPr lang="en-US" dirty="0"/>
              <a:t>/publication/316874615_Kinetic_processes_for_plastic_deformation_of_olivine_in_the_Poyi_ultramafic_intrusion_NW_China_Insights_from_the_textural_analysis_of_a_1700_m_fully_cored_succession/</a:t>
            </a:r>
            <a:r>
              <a:rPr lang="en-US" dirty="0" err="1"/>
              <a:t>figures?lo</a:t>
            </a:r>
            <a:r>
              <a:rPr lang="en-US" dirty="0"/>
              <a:t>=1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1A85E-F885-0049-9AEA-7145E3A20BB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81074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1A85E-F885-0049-9AEA-7145E3A20BB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22271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1A85E-F885-0049-9AEA-7145E3A20BB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98508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1A85E-F885-0049-9AEA-7145E3A20BB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0951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1A85E-F885-0049-9AEA-7145E3A20BB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27012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1A85E-F885-0049-9AEA-7145E3A20BB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6857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1A85E-F885-0049-9AEA-7145E3A20BB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8461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1A85E-F885-0049-9AEA-7145E3A20BB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4530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1A85E-F885-0049-9AEA-7145E3A20BB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4267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1A85E-F885-0049-9AEA-7145E3A20BB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3512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1A85E-F885-0049-9AEA-7145E3A20BB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2715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FC319-B02D-9547-9FEE-1E5B60ED5A1C}" type="datetimeFigureOut">
              <a:rPr lang="en-US" smtClean="0"/>
              <a:t>12/30/21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46A6D-2882-084A-A10E-44A5B3A41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6721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FC319-B02D-9547-9FEE-1E5B60ED5A1C}" type="datetimeFigureOut">
              <a:rPr lang="en-US" smtClean="0"/>
              <a:t>12/30/21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46A6D-2882-084A-A10E-44A5B3A41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4564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FC319-B02D-9547-9FEE-1E5B60ED5A1C}" type="datetimeFigureOut">
              <a:rPr lang="en-US" smtClean="0"/>
              <a:t>12/30/21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46A6D-2882-084A-A10E-44A5B3A41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7613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FC319-B02D-9547-9FEE-1E5B60ED5A1C}" type="datetimeFigureOut">
              <a:rPr lang="en-US" smtClean="0"/>
              <a:t>12/30/21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46A6D-2882-084A-A10E-44A5B3A41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74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FC319-B02D-9547-9FEE-1E5B60ED5A1C}" type="datetimeFigureOut">
              <a:rPr lang="en-US" smtClean="0"/>
              <a:t>12/30/21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46A6D-2882-084A-A10E-44A5B3A41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2045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FC319-B02D-9547-9FEE-1E5B60ED5A1C}" type="datetimeFigureOut">
              <a:rPr lang="en-US" smtClean="0"/>
              <a:t>12/30/21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46A6D-2882-084A-A10E-44A5B3A41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4273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FC319-B02D-9547-9FEE-1E5B60ED5A1C}" type="datetimeFigureOut">
              <a:rPr lang="en-US" smtClean="0"/>
              <a:t>12/30/21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46A6D-2882-084A-A10E-44A5B3A41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4877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FC319-B02D-9547-9FEE-1E5B60ED5A1C}" type="datetimeFigureOut">
              <a:rPr lang="en-US" smtClean="0"/>
              <a:t>12/30/21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46A6D-2882-084A-A10E-44A5B3A41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5305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FC319-B02D-9547-9FEE-1E5B60ED5A1C}" type="datetimeFigureOut">
              <a:rPr lang="en-US" smtClean="0"/>
              <a:t>12/30/21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46A6D-2882-084A-A10E-44A5B3A41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3714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FC319-B02D-9547-9FEE-1E5B60ED5A1C}" type="datetimeFigureOut">
              <a:rPr lang="en-US" smtClean="0"/>
              <a:t>12/30/21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46A6D-2882-084A-A10E-44A5B3A41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1948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FC319-B02D-9547-9FEE-1E5B60ED5A1C}" type="datetimeFigureOut">
              <a:rPr lang="en-US" smtClean="0"/>
              <a:t>12/30/21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46A6D-2882-084A-A10E-44A5B3A41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749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3FC319-B02D-9547-9FEE-1E5B60ED5A1C}" type="datetimeFigureOut">
              <a:rPr lang="en-US" smtClean="0"/>
              <a:t>12/30/21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246A6D-2882-084A-A10E-44A5B3A41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3193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://www-udc.ig.utexas.edu/external/becker/preprints/tectonic_geodynamics_draft.pdf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arxiv.org/abs/0709.3333" TargetMode="Externa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1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1.pn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0.png"/><Relationship Id="rId4" Type="http://schemas.openxmlformats.org/officeDocument/2006/relationships/image" Target="../media/image3.png"/><Relationship Id="rId9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8.png"/><Relationship Id="rId5" Type="http://schemas.openxmlformats.org/officeDocument/2006/relationships/image" Target="../media/image4.png"/><Relationship Id="rId10" Type="http://schemas.openxmlformats.org/officeDocument/2006/relationships/image" Target="../media/image90.png"/><Relationship Id="rId4" Type="http://schemas.openxmlformats.org/officeDocument/2006/relationships/image" Target="../media/image3.png"/><Relationship Id="rId9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90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7A08722-D35B-824F-B3F7-507B0CCDC898}"/>
              </a:ext>
            </a:extLst>
          </p:cNvPr>
          <p:cNvSpPr txBox="1"/>
          <p:nvPr/>
        </p:nvSpPr>
        <p:spPr>
          <a:xfrm>
            <a:off x="772510" y="1995585"/>
            <a:ext cx="7598979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MGS 723: Geodynamics</a:t>
            </a:r>
          </a:p>
          <a:p>
            <a:pPr algn="ctr"/>
            <a:endParaRPr lang="en-US" sz="10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algn="ctr"/>
            <a:r>
              <a:rPr lang="en-US" sz="2900">
                <a:latin typeface="Segoe UI Symbol" panose="020B0502040204020203" pitchFamily="34" charset="0"/>
                <a:ea typeface="Segoe UI Symbol" panose="020B0502040204020203" pitchFamily="34" charset="0"/>
              </a:rPr>
              <a:t>Class 9: </a:t>
            </a:r>
            <a:r>
              <a:rPr lang="en-US" sz="2900" u="sng" dirty="0">
                <a:latin typeface="Segoe UI Symbol" panose="020B0502040204020203" pitchFamily="34" charset="0"/>
                <a:ea typeface="Segoe UI Symbol" panose="020B0502040204020203" pitchFamily="34" charset="0"/>
              </a:rPr>
              <a:t>Viscous </a:t>
            </a:r>
            <a:r>
              <a:rPr lang="en-US" sz="2900" u="sng">
                <a:latin typeface="Segoe UI Symbol" panose="020B0502040204020203" pitchFamily="34" charset="0"/>
                <a:ea typeface="Segoe UI Symbol" panose="020B0502040204020203" pitchFamily="34" charset="0"/>
              </a:rPr>
              <a:t>deformation II</a:t>
            </a:r>
            <a:endParaRPr lang="en-US" sz="2900" u="sng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C62C95-E44C-C64F-80BB-CA3E24A909A5}"/>
              </a:ext>
            </a:extLst>
          </p:cNvPr>
          <p:cNvSpPr txBox="1"/>
          <p:nvPr/>
        </p:nvSpPr>
        <p:spPr>
          <a:xfrm>
            <a:off x="772510" y="6383099"/>
            <a:ext cx="7938354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Main reference for today: Becker and </a:t>
            </a:r>
            <a:r>
              <a:rPr lang="en-US" sz="1900" dirty="0" err="1">
                <a:latin typeface="Segoe UI Symbol" panose="020B0502040204020203" pitchFamily="34" charset="0"/>
                <a:ea typeface="Segoe UI Symbol" panose="020B0502040204020203" pitchFamily="34" charset="0"/>
              </a:rPr>
              <a:t>Faccenna</a:t>
            </a:r>
            <a:r>
              <a:rPr lang="en-US" sz="1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, </a:t>
            </a:r>
            <a:r>
              <a:rPr lang="en-US" sz="1900" dirty="0">
                <a:latin typeface="Segoe UI Symbol" panose="020B0502040204020203" pitchFamily="34" charset="0"/>
                <a:ea typeface="Segoe UI Symbol" panose="020B0502040204020203" pitchFamily="34" charset="0"/>
                <a:hlinkClick r:id="rId2"/>
              </a:rPr>
              <a:t>Tectonic Geodynamics</a:t>
            </a:r>
            <a:endParaRPr lang="en-US" sz="19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3953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D56ED996-930C-9449-9D8F-631E210990FE}"/>
              </a:ext>
            </a:extLst>
          </p:cNvPr>
          <p:cNvSpPr txBox="1"/>
          <p:nvPr/>
        </p:nvSpPr>
        <p:spPr>
          <a:xfrm>
            <a:off x="0" y="0"/>
            <a:ext cx="91440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Outer core viscosity</a:t>
            </a:r>
          </a:p>
        </p:txBody>
      </p:sp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E31D06D2-7810-CE46-9485-CD4DBFF371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5950" y="1128060"/>
            <a:ext cx="6832200" cy="4638782"/>
          </a:xfrm>
          <a:prstGeom prst="rect">
            <a:avLst/>
          </a:prstGeom>
        </p:spPr>
      </p:pic>
      <p:pic>
        <p:nvPicPr>
          <p:cNvPr id="4" name="Picture 3" descr="A picture containing diagram&#10;&#10;Description automatically generated">
            <a:extLst>
              <a:ext uri="{FF2B5EF4-FFF2-40B4-BE49-F238E27FC236}">
                <a16:creationId xmlns:a16="http://schemas.microsoft.com/office/drawing/2014/main" id="{CC790C16-062E-834A-B68A-4CE3EA7B66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5816" y="1555144"/>
            <a:ext cx="2835370" cy="87016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E47044D-45C7-7B48-B702-209D14BC4FC8}"/>
              </a:ext>
            </a:extLst>
          </p:cNvPr>
          <p:cNvSpPr txBox="1"/>
          <p:nvPr/>
        </p:nvSpPr>
        <p:spPr>
          <a:xfrm>
            <a:off x="5387104" y="6297365"/>
            <a:ext cx="34139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Smylie and Palmer, 2007, </a:t>
            </a:r>
            <a:r>
              <a:rPr lang="en-US" sz="1600" dirty="0">
                <a:latin typeface="Segoe UI Symbol" panose="020B0502040204020203" pitchFamily="34" charset="0"/>
                <a:ea typeface="Segoe UI Symbol" panose="020B0502040204020203" pitchFamily="34" charset="0"/>
                <a:hlinkClick r:id="rId5"/>
              </a:rPr>
              <a:t>preprint</a:t>
            </a:r>
            <a:endParaRPr lang="en-US" sz="16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71856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5AB79144-D8F5-BC4A-BA19-4149B556DEC5}"/>
              </a:ext>
            </a:extLst>
          </p:cNvPr>
          <p:cNvSpPr txBox="1"/>
          <p:nvPr/>
        </p:nvSpPr>
        <p:spPr>
          <a:xfrm>
            <a:off x="0" y="0"/>
            <a:ext cx="91440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Problem Set #1: Part B1</a:t>
            </a:r>
          </a:p>
        </p:txBody>
      </p:sp>
      <p:pic>
        <p:nvPicPr>
          <p:cNvPr id="6" name="Picture 5" descr="Text, letter&#10;&#10;Description automatically generated">
            <a:extLst>
              <a:ext uri="{FF2B5EF4-FFF2-40B4-BE49-F238E27FC236}">
                <a16:creationId xmlns:a16="http://schemas.microsoft.com/office/drawing/2014/main" id="{CABB844B-FDF8-8048-B2C7-A941AA6C57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6200" y="716324"/>
            <a:ext cx="6451600" cy="584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0623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5AB79144-D8F5-BC4A-BA19-4149B556DEC5}"/>
              </a:ext>
            </a:extLst>
          </p:cNvPr>
          <p:cNvSpPr txBox="1"/>
          <p:nvPr/>
        </p:nvSpPr>
        <p:spPr>
          <a:xfrm>
            <a:off x="0" y="0"/>
            <a:ext cx="91440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Poisson’s Ratio?</a:t>
            </a:r>
          </a:p>
        </p:txBody>
      </p:sp>
      <p:pic>
        <p:nvPicPr>
          <p:cNvPr id="3" name="Picture 2" descr="Text, letter&#10;&#10;Description automatically generated">
            <a:extLst>
              <a:ext uri="{FF2B5EF4-FFF2-40B4-BE49-F238E27FC236}">
                <a16:creationId xmlns:a16="http://schemas.microsoft.com/office/drawing/2014/main" id="{F293B4D2-0F69-AB4A-A414-3DBB273B2B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819902"/>
            <a:ext cx="8229600" cy="2519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1474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5AB79144-D8F5-BC4A-BA19-4149B556DEC5}"/>
              </a:ext>
            </a:extLst>
          </p:cNvPr>
          <p:cNvSpPr txBox="1"/>
          <p:nvPr/>
        </p:nvSpPr>
        <p:spPr>
          <a:xfrm>
            <a:off x="0" y="0"/>
            <a:ext cx="91440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Poisson’s Ratio?</a:t>
            </a:r>
          </a:p>
        </p:txBody>
      </p:sp>
      <p:pic>
        <p:nvPicPr>
          <p:cNvPr id="3" name="Picture 2" descr="Text, letter&#10;&#10;Description automatically generated">
            <a:extLst>
              <a:ext uri="{FF2B5EF4-FFF2-40B4-BE49-F238E27FC236}">
                <a16:creationId xmlns:a16="http://schemas.microsoft.com/office/drawing/2014/main" id="{F293B4D2-0F69-AB4A-A414-3DBB273B2B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819902"/>
            <a:ext cx="8229600" cy="251988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5A7A3B5-4E41-2142-8703-BD0445BFCD66}"/>
              </a:ext>
            </a:extLst>
          </p:cNvPr>
          <p:cNvSpPr txBox="1"/>
          <p:nvPr/>
        </p:nvSpPr>
        <p:spPr>
          <a:xfrm>
            <a:off x="185854" y="3615506"/>
            <a:ext cx="82296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For uniaxial stress:</a:t>
            </a:r>
          </a:p>
        </p:txBody>
      </p:sp>
      <p:pic>
        <p:nvPicPr>
          <p:cNvPr id="5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667E4631-0761-624C-B694-EF8E84D351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9115" y="4192850"/>
            <a:ext cx="2403089" cy="58536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F2CD3BD-33B7-E14E-AEC5-0F06818B98AF}"/>
              </a:ext>
            </a:extLst>
          </p:cNvPr>
          <p:cNvSpPr txBox="1"/>
          <p:nvPr/>
        </p:nvSpPr>
        <p:spPr>
          <a:xfrm>
            <a:off x="159833" y="4855471"/>
            <a:ext cx="82296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For uniaxial strain: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5FD2D55-4A62-7E4A-8928-B2E792A63F93}"/>
                  </a:ext>
                </a:extLst>
              </p:cNvPr>
              <p:cNvSpPr txBox="1"/>
              <p:nvPr/>
            </p:nvSpPr>
            <p:spPr>
              <a:xfrm>
                <a:off x="1455233" y="5402618"/>
                <a:ext cx="1817613" cy="6928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𝜈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𝜈</m:t>
                          </m:r>
                        </m:den>
                      </m:f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5FD2D55-4A62-7E4A-8928-B2E792A63F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5233" y="5402618"/>
                <a:ext cx="1817613" cy="692818"/>
              </a:xfrm>
              <a:prstGeom prst="rect">
                <a:avLst/>
              </a:prstGeom>
              <a:blipFill>
                <a:blip r:embed="rId5"/>
                <a:stretch>
                  <a:fillRect l="-1389" t="-1786" r="-1389" b="-89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79301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5AB79144-D8F5-BC4A-BA19-4149B556DEC5}"/>
              </a:ext>
            </a:extLst>
          </p:cNvPr>
          <p:cNvSpPr txBox="1"/>
          <p:nvPr/>
        </p:nvSpPr>
        <p:spPr>
          <a:xfrm>
            <a:off x="0" y="0"/>
            <a:ext cx="91440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Poisson’s Ratio?</a:t>
            </a:r>
          </a:p>
        </p:txBody>
      </p:sp>
      <p:pic>
        <p:nvPicPr>
          <p:cNvPr id="3" name="Picture 2" descr="Text, letter&#10;&#10;Description automatically generated">
            <a:extLst>
              <a:ext uri="{FF2B5EF4-FFF2-40B4-BE49-F238E27FC236}">
                <a16:creationId xmlns:a16="http://schemas.microsoft.com/office/drawing/2014/main" id="{F293B4D2-0F69-AB4A-A414-3DBB273B2B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819902"/>
            <a:ext cx="8229600" cy="251988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5A7A3B5-4E41-2142-8703-BD0445BFCD66}"/>
              </a:ext>
            </a:extLst>
          </p:cNvPr>
          <p:cNvSpPr txBox="1"/>
          <p:nvPr/>
        </p:nvSpPr>
        <p:spPr>
          <a:xfrm>
            <a:off x="185854" y="3615506"/>
            <a:ext cx="82296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For uniaxial stress:</a:t>
            </a:r>
          </a:p>
        </p:txBody>
      </p:sp>
      <p:pic>
        <p:nvPicPr>
          <p:cNvPr id="5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667E4631-0761-624C-B694-EF8E84D351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9115" y="4192850"/>
            <a:ext cx="2403089" cy="58536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F2CD3BD-33B7-E14E-AEC5-0F06818B98AF}"/>
              </a:ext>
            </a:extLst>
          </p:cNvPr>
          <p:cNvSpPr txBox="1"/>
          <p:nvPr/>
        </p:nvSpPr>
        <p:spPr>
          <a:xfrm>
            <a:off x="159833" y="4855471"/>
            <a:ext cx="82296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For uniaxial strain: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5FD2D55-4A62-7E4A-8928-B2E792A63F93}"/>
                  </a:ext>
                </a:extLst>
              </p:cNvPr>
              <p:cNvSpPr txBox="1"/>
              <p:nvPr/>
            </p:nvSpPr>
            <p:spPr>
              <a:xfrm>
                <a:off x="1455233" y="5402618"/>
                <a:ext cx="1817613" cy="6928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𝜈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𝜈</m:t>
                          </m:r>
                        </m:den>
                      </m:f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5FD2D55-4A62-7E4A-8928-B2E792A63F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5233" y="5402618"/>
                <a:ext cx="1817613" cy="692818"/>
              </a:xfrm>
              <a:prstGeom prst="rect">
                <a:avLst/>
              </a:prstGeom>
              <a:blipFill>
                <a:blip r:embed="rId5"/>
                <a:stretch>
                  <a:fillRect l="-1389" t="-1786" r="-1389" b="-89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E50309C-309F-AE4C-8BB0-BB61B00A64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18516" y="4270219"/>
            <a:ext cx="4716620" cy="1767879"/>
          </a:xfrm>
          <a:prstGeom prst="rect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657990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5AB79144-D8F5-BC4A-BA19-4149B556DEC5}"/>
              </a:ext>
            </a:extLst>
          </p:cNvPr>
          <p:cNvSpPr txBox="1"/>
          <p:nvPr/>
        </p:nvSpPr>
        <p:spPr>
          <a:xfrm>
            <a:off x="0" y="0"/>
            <a:ext cx="91440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Problem Set #1: Part B2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824C01-A676-2149-B85F-0E384D738E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2321" y="538609"/>
            <a:ext cx="6359358" cy="6021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0448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5AB79144-D8F5-BC4A-BA19-4149B556DEC5}"/>
              </a:ext>
            </a:extLst>
          </p:cNvPr>
          <p:cNvSpPr txBox="1"/>
          <p:nvPr/>
        </p:nvSpPr>
        <p:spPr>
          <a:xfrm>
            <a:off x="0" y="0"/>
            <a:ext cx="91440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Problem Set #1: General comments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F7F074-557A-4A40-9685-DD29057043DE}"/>
              </a:ext>
            </a:extLst>
          </p:cNvPr>
          <p:cNvSpPr txBox="1"/>
          <p:nvPr/>
        </p:nvSpPr>
        <p:spPr>
          <a:xfrm>
            <a:off x="407068" y="1074509"/>
            <a:ext cx="8329863" cy="43242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Courier New" panose="02070309020205020404" pitchFamily="49" charset="0"/>
              <a:buChar char="o"/>
            </a:pPr>
            <a:endParaRPr lang="en-US" sz="10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5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Please provide digital copies (scans) and pen preferred.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US" sz="10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5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State where you get your numbers (e.g., material properties) from!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US" sz="10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5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Always state your assumptions (e.g., whole mantle convection for Part A?)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US" sz="10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5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Don’t quote overly precise numbers – One significant figure typically fine for back-of-envelope calculations e.g., stress/strain rates of Part A.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US" sz="10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US" sz="25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26148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5AB79144-D8F5-BC4A-BA19-4149B556DEC5}"/>
              </a:ext>
            </a:extLst>
          </p:cNvPr>
          <p:cNvSpPr txBox="1"/>
          <p:nvPr/>
        </p:nvSpPr>
        <p:spPr>
          <a:xfrm>
            <a:off x="0" y="0"/>
            <a:ext cx="91440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Problem Set #1: General comments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F7F074-557A-4A40-9685-DD29057043DE}"/>
              </a:ext>
            </a:extLst>
          </p:cNvPr>
          <p:cNvSpPr txBox="1"/>
          <p:nvPr/>
        </p:nvSpPr>
        <p:spPr>
          <a:xfrm>
            <a:off x="407068" y="1074509"/>
            <a:ext cx="8329863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Courier New" panose="02070309020205020404" pitchFamily="49" charset="0"/>
              <a:buChar char="o"/>
            </a:pPr>
            <a:endParaRPr lang="en-US" sz="10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5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Please provide digital copies (scans) and pen preferred.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US" sz="10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5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State where you get your numbers (e.g., material properties) from!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US" sz="10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5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Always state your assumptions (e.g., whole mantle convection for Part A?)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US" sz="10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5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Don’t quote overly precise numbers – One significant figure typically fine for back-of-envelope calculations e.g., stress/strain rates of Part A.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US" sz="10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500" b="1" u="sng" dirty="0">
                <a:latin typeface="Segoe UI Symbol" panose="020B0502040204020203" pitchFamily="34" charset="0"/>
                <a:ea typeface="Segoe UI Symbol" panose="020B0502040204020203" pitchFamily="34" charset="0"/>
              </a:rPr>
              <a:t>Overall, well done!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US" sz="25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45930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1E314A81-5DD0-DD41-AB20-81B182DC2AB5}"/>
              </a:ext>
            </a:extLst>
          </p:cNvPr>
          <p:cNvSpPr/>
          <p:nvPr/>
        </p:nvSpPr>
        <p:spPr>
          <a:xfrm rot="235037">
            <a:off x="5282155" y="3910946"/>
            <a:ext cx="2886172" cy="3906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 descr="Introductory Fluid Mechanics L2 p4: Non-Newtonian Fluids - YouTube">
            <a:extLst>
              <a:ext uri="{FF2B5EF4-FFF2-40B4-BE49-F238E27FC236}">
                <a16:creationId xmlns:a16="http://schemas.microsoft.com/office/drawing/2014/main" id="{3D37FFBA-A040-204F-B0B8-79E89F9376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138" y="1335833"/>
            <a:ext cx="8106108" cy="455968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1BB21DD-71E2-A244-A9F1-901AA61968D4}"/>
              </a:ext>
            </a:extLst>
          </p:cNvPr>
          <p:cNvSpPr/>
          <p:nvPr/>
        </p:nvSpPr>
        <p:spPr>
          <a:xfrm>
            <a:off x="2592970" y="2655406"/>
            <a:ext cx="906163" cy="4201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D4594F4-A0B9-184D-B024-560EE75B7E23}"/>
              </a:ext>
            </a:extLst>
          </p:cNvPr>
          <p:cNvSpPr/>
          <p:nvPr/>
        </p:nvSpPr>
        <p:spPr>
          <a:xfrm>
            <a:off x="2696122" y="2705362"/>
            <a:ext cx="699858" cy="4201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BF539F6-3580-FC4B-8EDE-0726965983E7}"/>
              </a:ext>
            </a:extLst>
          </p:cNvPr>
          <p:cNvSpPr/>
          <p:nvPr/>
        </p:nvSpPr>
        <p:spPr>
          <a:xfrm>
            <a:off x="4700090" y="2705362"/>
            <a:ext cx="906163" cy="2976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AA91834-02F7-7347-A828-0FB859CD0B18}"/>
              </a:ext>
            </a:extLst>
          </p:cNvPr>
          <p:cNvSpPr/>
          <p:nvPr/>
        </p:nvSpPr>
        <p:spPr>
          <a:xfrm>
            <a:off x="6126307" y="4484634"/>
            <a:ext cx="1509505" cy="2976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317F736-2983-3A41-BDFD-9A074E763E9D}"/>
              </a:ext>
            </a:extLst>
          </p:cNvPr>
          <p:cNvSpPr/>
          <p:nvPr/>
        </p:nvSpPr>
        <p:spPr>
          <a:xfrm>
            <a:off x="5153171" y="2325236"/>
            <a:ext cx="1992921" cy="2976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3F8E3F8-8AFD-3F45-A52B-F5B14F646FD8}"/>
              </a:ext>
            </a:extLst>
          </p:cNvPr>
          <p:cNvSpPr/>
          <p:nvPr/>
        </p:nvSpPr>
        <p:spPr>
          <a:xfrm>
            <a:off x="6185379" y="3816592"/>
            <a:ext cx="1992921" cy="3971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AB79144-D8F5-BC4A-BA19-4149B556DEC5}"/>
              </a:ext>
            </a:extLst>
          </p:cNvPr>
          <p:cNvSpPr txBox="1"/>
          <p:nvPr/>
        </p:nvSpPr>
        <p:spPr>
          <a:xfrm>
            <a:off x="0" y="0"/>
            <a:ext cx="91440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Back to fluids: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D3F3117-98F1-2A40-9756-8FBCA189296E}"/>
              </a:ext>
            </a:extLst>
          </p:cNvPr>
          <p:cNvSpPr txBox="1"/>
          <p:nvPr/>
        </p:nvSpPr>
        <p:spPr>
          <a:xfrm>
            <a:off x="164432" y="692480"/>
            <a:ext cx="91440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We ended last class talking about non-Newtonian flow: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97BF6AC-2B90-254B-93ED-393B8BF4E942}"/>
              </a:ext>
            </a:extLst>
          </p:cNvPr>
          <p:cNvSpPr/>
          <p:nvPr/>
        </p:nvSpPr>
        <p:spPr>
          <a:xfrm>
            <a:off x="2057400" y="1648128"/>
            <a:ext cx="5124439" cy="5921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4320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 descr="Strain Rate Model">
            <a:extLst>
              <a:ext uri="{FF2B5EF4-FFF2-40B4-BE49-F238E27FC236}">
                <a16:creationId xmlns:a16="http://schemas.microsoft.com/office/drawing/2014/main" id="{91CB9A07-846D-BF4F-88FD-44F53F6FCDF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8B6E64-97BA-754F-BFB7-475D5BCEFE53}"/>
              </a:ext>
            </a:extLst>
          </p:cNvPr>
          <p:cNvSpPr txBox="1"/>
          <p:nvPr/>
        </p:nvSpPr>
        <p:spPr>
          <a:xfrm>
            <a:off x="0" y="0"/>
            <a:ext cx="91440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Rheology</a:t>
            </a: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98AEA10F-CA83-AA42-83D2-4A963175BC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224" y="840042"/>
            <a:ext cx="8061552" cy="5177916"/>
          </a:xfrm>
          <a:prstGeom prst="rect">
            <a:avLst/>
          </a:prstGeom>
        </p:spPr>
      </p:pic>
      <p:sp>
        <p:nvSpPr>
          <p:cNvPr id="6" name="Freeform 5">
            <a:extLst>
              <a:ext uri="{FF2B5EF4-FFF2-40B4-BE49-F238E27FC236}">
                <a16:creationId xmlns:a16="http://schemas.microsoft.com/office/drawing/2014/main" id="{C7FC9F9B-EA3C-464B-B56D-578A0F4417D6}"/>
              </a:ext>
            </a:extLst>
          </p:cNvPr>
          <p:cNvSpPr/>
          <p:nvPr/>
        </p:nvSpPr>
        <p:spPr>
          <a:xfrm>
            <a:off x="1167065" y="2490063"/>
            <a:ext cx="4884820" cy="3829328"/>
          </a:xfrm>
          <a:custGeom>
            <a:avLst/>
            <a:gdLst>
              <a:gd name="connsiteX0" fmla="*/ 890337 w 1610039"/>
              <a:gd name="connsiteY0" fmla="*/ 196 h 1383828"/>
              <a:gd name="connsiteX1" fmla="*/ 794085 w 1610039"/>
              <a:gd name="connsiteY1" fmla="*/ 12228 h 1383828"/>
              <a:gd name="connsiteX2" fmla="*/ 264695 w 1610039"/>
              <a:gd name="connsiteY2" fmla="*/ 24259 h 1383828"/>
              <a:gd name="connsiteX3" fmla="*/ 216569 w 1610039"/>
              <a:gd name="connsiteY3" fmla="*/ 36291 h 1383828"/>
              <a:gd name="connsiteX4" fmla="*/ 120316 w 1610039"/>
              <a:gd name="connsiteY4" fmla="*/ 60354 h 1383828"/>
              <a:gd name="connsiteX5" fmla="*/ 84221 w 1610039"/>
              <a:gd name="connsiteY5" fmla="*/ 84417 h 1383828"/>
              <a:gd name="connsiteX6" fmla="*/ 24064 w 1610039"/>
              <a:gd name="connsiteY6" fmla="*/ 180670 h 1383828"/>
              <a:gd name="connsiteX7" fmla="*/ 0 w 1610039"/>
              <a:gd name="connsiteY7" fmla="*/ 288954 h 1383828"/>
              <a:gd name="connsiteX8" fmla="*/ 12032 w 1610039"/>
              <a:gd name="connsiteY8" fmla="*/ 565680 h 1383828"/>
              <a:gd name="connsiteX9" fmla="*/ 24064 w 1610039"/>
              <a:gd name="connsiteY9" fmla="*/ 613807 h 1383828"/>
              <a:gd name="connsiteX10" fmla="*/ 108285 w 1610039"/>
              <a:gd name="connsiteY10" fmla="*/ 758186 h 1383828"/>
              <a:gd name="connsiteX11" fmla="*/ 132348 w 1610039"/>
              <a:gd name="connsiteY11" fmla="*/ 806312 h 1383828"/>
              <a:gd name="connsiteX12" fmla="*/ 204537 w 1610039"/>
              <a:gd name="connsiteY12" fmla="*/ 902565 h 1383828"/>
              <a:gd name="connsiteX13" fmla="*/ 276727 w 1610039"/>
              <a:gd name="connsiteY13" fmla="*/ 1010849 h 1383828"/>
              <a:gd name="connsiteX14" fmla="*/ 312821 w 1610039"/>
              <a:gd name="connsiteY14" fmla="*/ 1046944 h 1383828"/>
              <a:gd name="connsiteX15" fmla="*/ 421106 w 1610039"/>
              <a:gd name="connsiteY15" fmla="*/ 1167259 h 1383828"/>
              <a:gd name="connsiteX16" fmla="*/ 493295 w 1610039"/>
              <a:gd name="connsiteY16" fmla="*/ 1227417 h 1383828"/>
              <a:gd name="connsiteX17" fmla="*/ 565485 w 1610039"/>
              <a:gd name="connsiteY17" fmla="*/ 1275544 h 1383828"/>
              <a:gd name="connsiteX18" fmla="*/ 649706 w 1610039"/>
              <a:gd name="connsiteY18" fmla="*/ 1311638 h 1383828"/>
              <a:gd name="connsiteX19" fmla="*/ 697832 w 1610039"/>
              <a:gd name="connsiteY19" fmla="*/ 1347733 h 1383828"/>
              <a:gd name="connsiteX20" fmla="*/ 770021 w 1610039"/>
              <a:gd name="connsiteY20" fmla="*/ 1371796 h 1383828"/>
              <a:gd name="connsiteX21" fmla="*/ 806116 w 1610039"/>
              <a:gd name="connsiteY21" fmla="*/ 1383828 h 1383828"/>
              <a:gd name="connsiteX22" fmla="*/ 1022685 w 1610039"/>
              <a:gd name="connsiteY22" fmla="*/ 1371796 h 1383828"/>
              <a:gd name="connsiteX23" fmla="*/ 1058779 w 1610039"/>
              <a:gd name="connsiteY23" fmla="*/ 1347733 h 1383828"/>
              <a:gd name="connsiteX24" fmla="*/ 1094874 w 1610039"/>
              <a:gd name="connsiteY24" fmla="*/ 1335701 h 1383828"/>
              <a:gd name="connsiteX25" fmla="*/ 1155032 w 1610039"/>
              <a:gd name="connsiteY25" fmla="*/ 1311638 h 1383828"/>
              <a:gd name="connsiteX26" fmla="*/ 1251285 w 1610039"/>
              <a:gd name="connsiteY26" fmla="*/ 1239449 h 1383828"/>
              <a:gd name="connsiteX27" fmla="*/ 1311443 w 1610039"/>
              <a:gd name="connsiteY27" fmla="*/ 1191323 h 1383828"/>
              <a:gd name="connsiteX28" fmla="*/ 1383632 w 1610039"/>
              <a:gd name="connsiteY28" fmla="*/ 1143196 h 1383828"/>
              <a:gd name="connsiteX29" fmla="*/ 1479885 w 1610039"/>
              <a:gd name="connsiteY29" fmla="*/ 1046944 h 1383828"/>
              <a:gd name="connsiteX30" fmla="*/ 1503948 w 1610039"/>
              <a:gd name="connsiteY30" fmla="*/ 1022880 h 1383828"/>
              <a:gd name="connsiteX31" fmla="*/ 1540043 w 1610039"/>
              <a:gd name="connsiteY31" fmla="*/ 986786 h 1383828"/>
              <a:gd name="connsiteX32" fmla="*/ 1564106 w 1610039"/>
              <a:gd name="connsiteY32" fmla="*/ 950691 h 1383828"/>
              <a:gd name="connsiteX33" fmla="*/ 1576137 w 1610039"/>
              <a:gd name="connsiteY33" fmla="*/ 361144 h 1383828"/>
              <a:gd name="connsiteX34" fmla="*/ 1552074 w 1610039"/>
              <a:gd name="connsiteY34" fmla="*/ 264891 h 1383828"/>
              <a:gd name="connsiteX35" fmla="*/ 1540043 w 1610039"/>
              <a:gd name="connsiteY35" fmla="*/ 228796 h 1383828"/>
              <a:gd name="connsiteX36" fmla="*/ 1515979 w 1610039"/>
              <a:gd name="connsiteY36" fmla="*/ 192701 h 1383828"/>
              <a:gd name="connsiteX37" fmla="*/ 1479885 w 1610039"/>
              <a:gd name="connsiteY37" fmla="*/ 168638 h 1383828"/>
              <a:gd name="connsiteX38" fmla="*/ 1455821 w 1610039"/>
              <a:gd name="connsiteY38" fmla="*/ 144575 h 1383828"/>
              <a:gd name="connsiteX39" fmla="*/ 1383632 w 1610039"/>
              <a:gd name="connsiteY39" fmla="*/ 96449 h 1383828"/>
              <a:gd name="connsiteX40" fmla="*/ 1347537 w 1610039"/>
              <a:gd name="connsiteY40" fmla="*/ 72386 h 1383828"/>
              <a:gd name="connsiteX41" fmla="*/ 1275348 w 1610039"/>
              <a:gd name="connsiteY41" fmla="*/ 48323 h 1383828"/>
              <a:gd name="connsiteX42" fmla="*/ 1239253 w 1610039"/>
              <a:gd name="connsiteY42" fmla="*/ 36291 h 1383828"/>
              <a:gd name="connsiteX43" fmla="*/ 1191127 w 1610039"/>
              <a:gd name="connsiteY43" fmla="*/ 24259 h 1383828"/>
              <a:gd name="connsiteX44" fmla="*/ 1155032 w 1610039"/>
              <a:gd name="connsiteY44" fmla="*/ 12228 h 1383828"/>
              <a:gd name="connsiteX45" fmla="*/ 1094874 w 1610039"/>
              <a:gd name="connsiteY45" fmla="*/ 196 h 1383828"/>
              <a:gd name="connsiteX46" fmla="*/ 890337 w 1610039"/>
              <a:gd name="connsiteY46" fmla="*/ 196 h 13838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1610039" h="1383828">
                <a:moveTo>
                  <a:pt x="890337" y="196"/>
                </a:moveTo>
                <a:cubicBezTo>
                  <a:pt x="840206" y="2201"/>
                  <a:pt x="826395" y="10985"/>
                  <a:pt x="794085" y="12228"/>
                </a:cubicBezTo>
                <a:cubicBezTo>
                  <a:pt x="617707" y="19012"/>
                  <a:pt x="441051" y="16911"/>
                  <a:pt x="264695" y="24259"/>
                </a:cubicBezTo>
                <a:cubicBezTo>
                  <a:pt x="248174" y="24947"/>
                  <a:pt x="232711" y="32704"/>
                  <a:pt x="216569" y="36291"/>
                </a:cubicBezTo>
                <a:cubicBezTo>
                  <a:pt x="129452" y="55651"/>
                  <a:pt x="184818" y="38854"/>
                  <a:pt x="120316" y="60354"/>
                </a:cubicBezTo>
                <a:cubicBezTo>
                  <a:pt x="108284" y="68375"/>
                  <a:pt x="94446" y="74192"/>
                  <a:pt x="84221" y="84417"/>
                </a:cubicBezTo>
                <a:cubicBezTo>
                  <a:pt x="61510" y="107129"/>
                  <a:pt x="35500" y="150174"/>
                  <a:pt x="24064" y="180670"/>
                </a:cubicBezTo>
                <a:cubicBezTo>
                  <a:pt x="16781" y="200090"/>
                  <a:pt x="3267" y="272617"/>
                  <a:pt x="0" y="288954"/>
                </a:cubicBezTo>
                <a:cubicBezTo>
                  <a:pt x="4011" y="381196"/>
                  <a:pt x="5211" y="473603"/>
                  <a:pt x="12032" y="565680"/>
                </a:cubicBezTo>
                <a:cubicBezTo>
                  <a:pt x="13254" y="582171"/>
                  <a:pt x="17704" y="598543"/>
                  <a:pt x="24064" y="613807"/>
                </a:cubicBezTo>
                <a:cubicBezTo>
                  <a:pt x="86966" y="764772"/>
                  <a:pt x="47420" y="660803"/>
                  <a:pt x="108285" y="758186"/>
                </a:cubicBezTo>
                <a:cubicBezTo>
                  <a:pt x="117791" y="773395"/>
                  <a:pt x="122399" y="791389"/>
                  <a:pt x="132348" y="806312"/>
                </a:cubicBezTo>
                <a:cubicBezTo>
                  <a:pt x="154594" y="839682"/>
                  <a:pt x="183903" y="868175"/>
                  <a:pt x="204537" y="902565"/>
                </a:cubicBezTo>
                <a:cubicBezTo>
                  <a:pt x="231466" y="947446"/>
                  <a:pt x="243307" y="971859"/>
                  <a:pt x="276727" y="1010849"/>
                </a:cubicBezTo>
                <a:cubicBezTo>
                  <a:pt x="287800" y="1023768"/>
                  <a:pt x="301748" y="1034025"/>
                  <a:pt x="312821" y="1046944"/>
                </a:cubicBezTo>
                <a:cubicBezTo>
                  <a:pt x="354245" y="1095272"/>
                  <a:pt x="360345" y="1126749"/>
                  <a:pt x="421106" y="1167259"/>
                </a:cubicBezTo>
                <a:cubicBezTo>
                  <a:pt x="550109" y="1253266"/>
                  <a:pt x="354308" y="1119317"/>
                  <a:pt x="493295" y="1227417"/>
                </a:cubicBezTo>
                <a:cubicBezTo>
                  <a:pt x="516124" y="1245172"/>
                  <a:pt x="540204" y="1261499"/>
                  <a:pt x="565485" y="1275544"/>
                </a:cubicBezTo>
                <a:cubicBezTo>
                  <a:pt x="712862" y="1357420"/>
                  <a:pt x="456917" y="1191145"/>
                  <a:pt x="649706" y="1311638"/>
                </a:cubicBezTo>
                <a:cubicBezTo>
                  <a:pt x="666711" y="1322266"/>
                  <a:pt x="679896" y="1338765"/>
                  <a:pt x="697832" y="1347733"/>
                </a:cubicBezTo>
                <a:cubicBezTo>
                  <a:pt x="720519" y="1359076"/>
                  <a:pt x="745958" y="1363775"/>
                  <a:pt x="770021" y="1371796"/>
                </a:cubicBezTo>
                <a:lnTo>
                  <a:pt x="806116" y="1383828"/>
                </a:lnTo>
                <a:cubicBezTo>
                  <a:pt x="878306" y="1379817"/>
                  <a:pt x="951111" y="1382021"/>
                  <a:pt x="1022685" y="1371796"/>
                </a:cubicBezTo>
                <a:cubicBezTo>
                  <a:pt x="1037000" y="1369751"/>
                  <a:pt x="1045846" y="1354200"/>
                  <a:pt x="1058779" y="1347733"/>
                </a:cubicBezTo>
                <a:cubicBezTo>
                  <a:pt x="1070123" y="1342061"/>
                  <a:pt x="1082999" y="1340154"/>
                  <a:pt x="1094874" y="1335701"/>
                </a:cubicBezTo>
                <a:cubicBezTo>
                  <a:pt x="1115096" y="1328118"/>
                  <a:pt x="1135715" y="1321297"/>
                  <a:pt x="1155032" y="1311638"/>
                </a:cubicBezTo>
                <a:cubicBezTo>
                  <a:pt x="1233960" y="1272174"/>
                  <a:pt x="1195613" y="1288162"/>
                  <a:pt x="1251285" y="1239449"/>
                </a:cubicBezTo>
                <a:cubicBezTo>
                  <a:pt x="1270611" y="1222539"/>
                  <a:pt x="1290675" y="1206427"/>
                  <a:pt x="1311443" y="1191323"/>
                </a:cubicBezTo>
                <a:cubicBezTo>
                  <a:pt x="1334832" y="1174313"/>
                  <a:pt x="1363182" y="1163646"/>
                  <a:pt x="1383632" y="1143196"/>
                </a:cubicBezTo>
                <a:lnTo>
                  <a:pt x="1479885" y="1046944"/>
                </a:lnTo>
                <a:lnTo>
                  <a:pt x="1503948" y="1022880"/>
                </a:lnTo>
                <a:cubicBezTo>
                  <a:pt x="1515980" y="1010848"/>
                  <a:pt x="1530605" y="1000943"/>
                  <a:pt x="1540043" y="986786"/>
                </a:cubicBezTo>
                <a:lnTo>
                  <a:pt x="1564106" y="950691"/>
                </a:lnTo>
                <a:cubicBezTo>
                  <a:pt x="1640305" y="722092"/>
                  <a:pt x="1605166" y="854636"/>
                  <a:pt x="1576137" y="361144"/>
                </a:cubicBezTo>
                <a:cubicBezTo>
                  <a:pt x="1574195" y="328129"/>
                  <a:pt x="1562532" y="296266"/>
                  <a:pt x="1552074" y="264891"/>
                </a:cubicBezTo>
                <a:cubicBezTo>
                  <a:pt x="1548064" y="252859"/>
                  <a:pt x="1545715" y="240140"/>
                  <a:pt x="1540043" y="228796"/>
                </a:cubicBezTo>
                <a:cubicBezTo>
                  <a:pt x="1533576" y="215862"/>
                  <a:pt x="1526204" y="202926"/>
                  <a:pt x="1515979" y="192701"/>
                </a:cubicBezTo>
                <a:cubicBezTo>
                  <a:pt x="1505754" y="182476"/>
                  <a:pt x="1491176" y="177671"/>
                  <a:pt x="1479885" y="168638"/>
                </a:cubicBezTo>
                <a:cubicBezTo>
                  <a:pt x="1471027" y="161552"/>
                  <a:pt x="1464896" y="151381"/>
                  <a:pt x="1455821" y="144575"/>
                </a:cubicBezTo>
                <a:cubicBezTo>
                  <a:pt x="1432685" y="127223"/>
                  <a:pt x="1407695" y="112491"/>
                  <a:pt x="1383632" y="96449"/>
                </a:cubicBezTo>
                <a:cubicBezTo>
                  <a:pt x="1371600" y="88428"/>
                  <a:pt x="1361255" y="76959"/>
                  <a:pt x="1347537" y="72386"/>
                </a:cubicBezTo>
                <a:lnTo>
                  <a:pt x="1275348" y="48323"/>
                </a:lnTo>
                <a:cubicBezTo>
                  <a:pt x="1263316" y="44312"/>
                  <a:pt x="1251557" y="39367"/>
                  <a:pt x="1239253" y="36291"/>
                </a:cubicBezTo>
                <a:cubicBezTo>
                  <a:pt x="1223211" y="32280"/>
                  <a:pt x="1207027" y="28802"/>
                  <a:pt x="1191127" y="24259"/>
                </a:cubicBezTo>
                <a:cubicBezTo>
                  <a:pt x="1178933" y="20775"/>
                  <a:pt x="1167336" y="15304"/>
                  <a:pt x="1155032" y="12228"/>
                </a:cubicBezTo>
                <a:cubicBezTo>
                  <a:pt x="1135193" y="7268"/>
                  <a:pt x="1114927" y="4207"/>
                  <a:pt x="1094874" y="196"/>
                </a:cubicBezTo>
                <a:cubicBezTo>
                  <a:pt x="898366" y="12478"/>
                  <a:pt x="940468" y="-1809"/>
                  <a:pt x="890337" y="196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</a:ln>
          <a:scene3d>
            <a:camera prst="orthographicFront">
              <a:rot lat="0" lon="0" rev="108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D3C46E-0CAF-0040-8798-85990191362A}"/>
              </a:ext>
            </a:extLst>
          </p:cNvPr>
          <p:cNvSpPr txBox="1"/>
          <p:nvPr/>
        </p:nvSpPr>
        <p:spPr>
          <a:xfrm>
            <a:off x="7206916" y="6487049"/>
            <a:ext cx="860258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Becker and </a:t>
            </a:r>
            <a:r>
              <a:rPr lang="en-US" sz="1500" dirty="0" err="1">
                <a:latin typeface="Segoe UI Symbol" panose="020B0502040204020203" pitchFamily="34" charset="0"/>
                <a:ea typeface="Segoe UI Symbol" panose="020B0502040204020203" pitchFamily="34" charset="0"/>
              </a:rPr>
              <a:t>Faccenna</a:t>
            </a:r>
            <a:endParaRPr lang="en-US" sz="15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54153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5AB79144-D8F5-BC4A-BA19-4149B556DEC5}"/>
              </a:ext>
            </a:extLst>
          </p:cNvPr>
          <p:cNvSpPr txBox="1"/>
          <p:nvPr/>
        </p:nvSpPr>
        <p:spPr>
          <a:xfrm>
            <a:off x="0" y="0"/>
            <a:ext cx="91440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Problem Set #1: Part A</a:t>
            </a:r>
          </a:p>
        </p:txBody>
      </p:sp>
      <p:pic>
        <p:nvPicPr>
          <p:cNvPr id="5" name="Picture 4" descr="Text, letter&#10;&#10;Description automatically generated">
            <a:extLst>
              <a:ext uri="{FF2B5EF4-FFF2-40B4-BE49-F238E27FC236}">
                <a16:creationId xmlns:a16="http://schemas.microsoft.com/office/drawing/2014/main" id="{A3AB1398-23F7-324F-8BA0-855FD45F4A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0686" y="637674"/>
            <a:ext cx="5923261" cy="5931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8423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 descr="Strain Rate Model">
            <a:extLst>
              <a:ext uri="{FF2B5EF4-FFF2-40B4-BE49-F238E27FC236}">
                <a16:creationId xmlns:a16="http://schemas.microsoft.com/office/drawing/2014/main" id="{91CB9A07-846D-BF4F-88FD-44F53F6FCDF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8B6E64-97BA-754F-BFB7-475D5BCEFE53}"/>
              </a:ext>
            </a:extLst>
          </p:cNvPr>
          <p:cNvSpPr txBox="1"/>
          <p:nvPr/>
        </p:nvSpPr>
        <p:spPr>
          <a:xfrm>
            <a:off x="0" y="0"/>
            <a:ext cx="91440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Rheology</a:t>
            </a: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98AEA10F-CA83-AA42-83D2-4A963175BC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224" y="840042"/>
            <a:ext cx="8061552" cy="5177916"/>
          </a:xfrm>
          <a:prstGeom prst="rect">
            <a:avLst/>
          </a:prstGeom>
        </p:spPr>
      </p:pic>
      <p:sp>
        <p:nvSpPr>
          <p:cNvPr id="2" name="Freeform 1">
            <a:extLst>
              <a:ext uri="{FF2B5EF4-FFF2-40B4-BE49-F238E27FC236}">
                <a16:creationId xmlns:a16="http://schemas.microsoft.com/office/drawing/2014/main" id="{2703D575-C275-4F4D-8577-52D71841A750}"/>
              </a:ext>
            </a:extLst>
          </p:cNvPr>
          <p:cNvSpPr/>
          <p:nvPr/>
        </p:nvSpPr>
        <p:spPr>
          <a:xfrm>
            <a:off x="673768" y="3681467"/>
            <a:ext cx="1610039" cy="1383828"/>
          </a:xfrm>
          <a:custGeom>
            <a:avLst/>
            <a:gdLst>
              <a:gd name="connsiteX0" fmla="*/ 890337 w 1610039"/>
              <a:gd name="connsiteY0" fmla="*/ 196 h 1383828"/>
              <a:gd name="connsiteX1" fmla="*/ 794085 w 1610039"/>
              <a:gd name="connsiteY1" fmla="*/ 12228 h 1383828"/>
              <a:gd name="connsiteX2" fmla="*/ 264695 w 1610039"/>
              <a:gd name="connsiteY2" fmla="*/ 24259 h 1383828"/>
              <a:gd name="connsiteX3" fmla="*/ 216569 w 1610039"/>
              <a:gd name="connsiteY3" fmla="*/ 36291 h 1383828"/>
              <a:gd name="connsiteX4" fmla="*/ 120316 w 1610039"/>
              <a:gd name="connsiteY4" fmla="*/ 60354 h 1383828"/>
              <a:gd name="connsiteX5" fmla="*/ 84221 w 1610039"/>
              <a:gd name="connsiteY5" fmla="*/ 84417 h 1383828"/>
              <a:gd name="connsiteX6" fmla="*/ 24064 w 1610039"/>
              <a:gd name="connsiteY6" fmla="*/ 180670 h 1383828"/>
              <a:gd name="connsiteX7" fmla="*/ 0 w 1610039"/>
              <a:gd name="connsiteY7" fmla="*/ 288954 h 1383828"/>
              <a:gd name="connsiteX8" fmla="*/ 12032 w 1610039"/>
              <a:gd name="connsiteY8" fmla="*/ 565680 h 1383828"/>
              <a:gd name="connsiteX9" fmla="*/ 24064 w 1610039"/>
              <a:gd name="connsiteY9" fmla="*/ 613807 h 1383828"/>
              <a:gd name="connsiteX10" fmla="*/ 108285 w 1610039"/>
              <a:gd name="connsiteY10" fmla="*/ 758186 h 1383828"/>
              <a:gd name="connsiteX11" fmla="*/ 132348 w 1610039"/>
              <a:gd name="connsiteY11" fmla="*/ 806312 h 1383828"/>
              <a:gd name="connsiteX12" fmla="*/ 204537 w 1610039"/>
              <a:gd name="connsiteY12" fmla="*/ 902565 h 1383828"/>
              <a:gd name="connsiteX13" fmla="*/ 276727 w 1610039"/>
              <a:gd name="connsiteY13" fmla="*/ 1010849 h 1383828"/>
              <a:gd name="connsiteX14" fmla="*/ 312821 w 1610039"/>
              <a:gd name="connsiteY14" fmla="*/ 1046944 h 1383828"/>
              <a:gd name="connsiteX15" fmla="*/ 421106 w 1610039"/>
              <a:gd name="connsiteY15" fmla="*/ 1167259 h 1383828"/>
              <a:gd name="connsiteX16" fmla="*/ 493295 w 1610039"/>
              <a:gd name="connsiteY16" fmla="*/ 1227417 h 1383828"/>
              <a:gd name="connsiteX17" fmla="*/ 565485 w 1610039"/>
              <a:gd name="connsiteY17" fmla="*/ 1275544 h 1383828"/>
              <a:gd name="connsiteX18" fmla="*/ 649706 w 1610039"/>
              <a:gd name="connsiteY18" fmla="*/ 1311638 h 1383828"/>
              <a:gd name="connsiteX19" fmla="*/ 697832 w 1610039"/>
              <a:gd name="connsiteY19" fmla="*/ 1347733 h 1383828"/>
              <a:gd name="connsiteX20" fmla="*/ 770021 w 1610039"/>
              <a:gd name="connsiteY20" fmla="*/ 1371796 h 1383828"/>
              <a:gd name="connsiteX21" fmla="*/ 806116 w 1610039"/>
              <a:gd name="connsiteY21" fmla="*/ 1383828 h 1383828"/>
              <a:gd name="connsiteX22" fmla="*/ 1022685 w 1610039"/>
              <a:gd name="connsiteY22" fmla="*/ 1371796 h 1383828"/>
              <a:gd name="connsiteX23" fmla="*/ 1058779 w 1610039"/>
              <a:gd name="connsiteY23" fmla="*/ 1347733 h 1383828"/>
              <a:gd name="connsiteX24" fmla="*/ 1094874 w 1610039"/>
              <a:gd name="connsiteY24" fmla="*/ 1335701 h 1383828"/>
              <a:gd name="connsiteX25" fmla="*/ 1155032 w 1610039"/>
              <a:gd name="connsiteY25" fmla="*/ 1311638 h 1383828"/>
              <a:gd name="connsiteX26" fmla="*/ 1251285 w 1610039"/>
              <a:gd name="connsiteY26" fmla="*/ 1239449 h 1383828"/>
              <a:gd name="connsiteX27" fmla="*/ 1311443 w 1610039"/>
              <a:gd name="connsiteY27" fmla="*/ 1191323 h 1383828"/>
              <a:gd name="connsiteX28" fmla="*/ 1383632 w 1610039"/>
              <a:gd name="connsiteY28" fmla="*/ 1143196 h 1383828"/>
              <a:gd name="connsiteX29" fmla="*/ 1479885 w 1610039"/>
              <a:gd name="connsiteY29" fmla="*/ 1046944 h 1383828"/>
              <a:gd name="connsiteX30" fmla="*/ 1503948 w 1610039"/>
              <a:gd name="connsiteY30" fmla="*/ 1022880 h 1383828"/>
              <a:gd name="connsiteX31" fmla="*/ 1540043 w 1610039"/>
              <a:gd name="connsiteY31" fmla="*/ 986786 h 1383828"/>
              <a:gd name="connsiteX32" fmla="*/ 1564106 w 1610039"/>
              <a:gd name="connsiteY32" fmla="*/ 950691 h 1383828"/>
              <a:gd name="connsiteX33" fmla="*/ 1576137 w 1610039"/>
              <a:gd name="connsiteY33" fmla="*/ 361144 h 1383828"/>
              <a:gd name="connsiteX34" fmla="*/ 1552074 w 1610039"/>
              <a:gd name="connsiteY34" fmla="*/ 264891 h 1383828"/>
              <a:gd name="connsiteX35" fmla="*/ 1540043 w 1610039"/>
              <a:gd name="connsiteY35" fmla="*/ 228796 h 1383828"/>
              <a:gd name="connsiteX36" fmla="*/ 1515979 w 1610039"/>
              <a:gd name="connsiteY36" fmla="*/ 192701 h 1383828"/>
              <a:gd name="connsiteX37" fmla="*/ 1479885 w 1610039"/>
              <a:gd name="connsiteY37" fmla="*/ 168638 h 1383828"/>
              <a:gd name="connsiteX38" fmla="*/ 1455821 w 1610039"/>
              <a:gd name="connsiteY38" fmla="*/ 144575 h 1383828"/>
              <a:gd name="connsiteX39" fmla="*/ 1383632 w 1610039"/>
              <a:gd name="connsiteY39" fmla="*/ 96449 h 1383828"/>
              <a:gd name="connsiteX40" fmla="*/ 1347537 w 1610039"/>
              <a:gd name="connsiteY40" fmla="*/ 72386 h 1383828"/>
              <a:gd name="connsiteX41" fmla="*/ 1275348 w 1610039"/>
              <a:gd name="connsiteY41" fmla="*/ 48323 h 1383828"/>
              <a:gd name="connsiteX42" fmla="*/ 1239253 w 1610039"/>
              <a:gd name="connsiteY42" fmla="*/ 36291 h 1383828"/>
              <a:gd name="connsiteX43" fmla="*/ 1191127 w 1610039"/>
              <a:gd name="connsiteY43" fmla="*/ 24259 h 1383828"/>
              <a:gd name="connsiteX44" fmla="*/ 1155032 w 1610039"/>
              <a:gd name="connsiteY44" fmla="*/ 12228 h 1383828"/>
              <a:gd name="connsiteX45" fmla="*/ 1094874 w 1610039"/>
              <a:gd name="connsiteY45" fmla="*/ 196 h 1383828"/>
              <a:gd name="connsiteX46" fmla="*/ 890337 w 1610039"/>
              <a:gd name="connsiteY46" fmla="*/ 196 h 13838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1610039" h="1383828">
                <a:moveTo>
                  <a:pt x="890337" y="196"/>
                </a:moveTo>
                <a:cubicBezTo>
                  <a:pt x="840206" y="2201"/>
                  <a:pt x="826395" y="10985"/>
                  <a:pt x="794085" y="12228"/>
                </a:cubicBezTo>
                <a:cubicBezTo>
                  <a:pt x="617707" y="19012"/>
                  <a:pt x="441051" y="16911"/>
                  <a:pt x="264695" y="24259"/>
                </a:cubicBezTo>
                <a:cubicBezTo>
                  <a:pt x="248174" y="24947"/>
                  <a:pt x="232711" y="32704"/>
                  <a:pt x="216569" y="36291"/>
                </a:cubicBezTo>
                <a:cubicBezTo>
                  <a:pt x="129452" y="55651"/>
                  <a:pt x="184818" y="38854"/>
                  <a:pt x="120316" y="60354"/>
                </a:cubicBezTo>
                <a:cubicBezTo>
                  <a:pt x="108284" y="68375"/>
                  <a:pt x="94446" y="74192"/>
                  <a:pt x="84221" y="84417"/>
                </a:cubicBezTo>
                <a:cubicBezTo>
                  <a:pt x="61510" y="107129"/>
                  <a:pt x="35500" y="150174"/>
                  <a:pt x="24064" y="180670"/>
                </a:cubicBezTo>
                <a:cubicBezTo>
                  <a:pt x="16781" y="200090"/>
                  <a:pt x="3267" y="272617"/>
                  <a:pt x="0" y="288954"/>
                </a:cubicBezTo>
                <a:cubicBezTo>
                  <a:pt x="4011" y="381196"/>
                  <a:pt x="5211" y="473603"/>
                  <a:pt x="12032" y="565680"/>
                </a:cubicBezTo>
                <a:cubicBezTo>
                  <a:pt x="13254" y="582171"/>
                  <a:pt x="17704" y="598543"/>
                  <a:pt x="24064" y="613807"/>
                </a:cubicBezTo>
                <a:cubicBezTo>
                  <a:pt x="86966" y="764772"/>
                  <a:pt x="47420" y="660803"/>
                  <a:pt x="108285" y="758186"/>
                </a:cubicBezTo>
                <a:cubicBezTo>
                  <a:pt x="117791" y="773395"/>
                  <a:pt x="122399" y="791389"/>
                  <a:pt x="132348" y="806312"/>
                </a:cubicBezTo>
                <a:cubicBezTo>
                  <a:pt x="154594" y="839682"/>
                  <a:pt x="183903" y="868175"/>
                  <a:pt x="204537" y="902565"/>
                </a:cubicBezTo>
                <a:cubicBezTo>
                  <a:pt x="231466" y="947446"/>
                  <a:pt x="243307" y="971859"/>
                  <a:pt x="276727" y="1010849"/>
                </a:cubicBezTo>
                <a:cubicBezTo>
                  <a:pt x="287800" y="1023768"/>
                  <a:pt x="301748" y="1034025"/>
                  <a:pt x="312821" y="1046944"/>
                </a:cubicBezTo>
                <a:cubicBezTo>
                  <a:pt x="354245" y="1095272"/>
                  <a:pt x="360345" y="1126749"/>
                  <a:pt x="421106" y="1167259"/>
                </a:cubicBezTo>
                <a:cubicBezTo>
                  <a:pt x="550109" y="1253266"/>
                  <a:pt x="354308" y="1119317"/>
                  <a:pt x="493295" y="1227417"/>
                </a:cubicBezTo>
                <a:cubicBezTo>
                  <a:pt x="516124" y="1245172"/>
                  <a:pt x="540204" y="1261499"/>
                  <a:pt x="565485" y="1275544"/>
                </a:cubicBezTo>
                <a:cubicBezTo>
                  <a:pt x="712862" y="1357420"/>
                  <a:pt x="456917" y="1191145"/>
                  <a:pt x="649706" y="1311638"/>
                </a:cubicBezTo>
                <a:cubicBezTo>
                  <a:pt x="666711" y="1322266"/>
                  <a:pt x="679896" y="1338765"/>
                  <a:pt x="697832" y="1347733"/>
                </a:cubicBezTo>
                <a:cubicBezTo>
                  <a:pt x="720519" y="1359076"/>
                  <a:pt x="745958" y="1363775"/>
                  <a:pt x="770021" y="1371796"/>
                </a:cubicBezTo>
                <a:lnTo>
                  <a:pt x="806116" y="1383828"/>
                </a:lnTo>
                <a:cubicBezTo>
                  <a:pt x="878306" y="1379817"/>
                  <a:pt x="951111" y="1382021"/>
                  <a:pt x="1022685" y="1371796"/>
                </a:cubicBezTo>
                <a:cubicBezTo>
                  <a:pt x="1037000" y="1369751"/>
                  <a:pt x="1045846" y="1354200"/>
                  <a:pt x="1058779" y="1347733"/>
                </a:cubicBezTo>
                <a:cubicBezTo>
                  <a:pt x="1070123" y="1342061"/>
                  <a:pt x="1082999" y="1340154"/>
                  <a:pt x="1094874" y="1335701"/>
                </a:cubicBezTo>
                <a:cubicBezTo>
                  <a:pt x="1115096" y="1328118"/>
                  <a:pt x="1135715" y="1321297"/>
                  <a:pt x="1155032" y="1311638"/>
                </a:cubicBezTo>
                <a:cubicBezTo>
                  <a:pt x="1233960" y="1272174"/>
                  <a:pt x="1195613" y="1288162"/>
                  <a:pt x="1251285" y="1239449"/>
                </a:cubicBezTo>
                <a:cubicBezTo>
                  <a:pt x="1270611" y="1222539"/>
                  <a:pt x="1290675" y="1206427"/>
                  <a:pt x="1311443" y="1191323"/>
                </a:cubicBezTo>
                <a:cubicBezTo>
                  <a:pt x="1334832" y="1174313"/>
                  <a:pt x="1363182" y="1163646"/>
                  <a:pt x="1383632" y="1143196"/>
                </a:cubicBezTo>
                <a:lnTo>
                  <a:pt x="1479885" y="1046944"/>
                </a:lnTo>
                <a:lnTo>
                  <a:pt x="1503948" y="1022880"/>
                </a:lnTo>
                <a:cubicBezTo>
                  <a:pt x="1515980" y="1010848"/>
                  <a:pt x="1530605" y="1000943"/>
                  <a:pt x="1540043" y="986786"/>
                </a:cubicBezTo>
                <a:lnTo>
                  <a:pt x="1564106" y="950691"/>
                </a:lnTo>
                <a:cubicBezTo>
                  <a:pt x="1640305" y="722092"/>
                  <a:pt x="1605166" y="854636"/>
                  <a:pt x="1576137" y="361144"/>
                </a:cubicBezTo>
                <a:cubicBezTo>
                  <a:pt x="1574195" y="328129"/>
                  <a:pt x="1562532" y="296266"/>
                  <a:pt x="1552074" y="264891"/>
                </a:cubicBezTo>
                <a:cubicBezTo>
                  <a:pt x="1548064" y="252859"/>
                  <a:pt x="1545715" y="240140"/>
                  <a:pt x="1540043" y="228796"/>
                </a:cubicBezTo>
                <a:cubicBezTo>
                  <a:pt x="1533576" y="215862"/>
                  <a:pt x="1526204" y="202926"/>
                  <a:pt x="1515979" y="192701"/>
                </a:cubicBezTo>
                <a:cubicBezTo>
                  <a:pt x="1505754" y="182476"/>
                  <a:pt x="1491176" y="177671"/>
                  <a:pt x="1479885" y="168638"/>
                </a:cubicBezTo>
                <a:cubicBezTo>
                  <a:pt x="1471027" y="161552"/>
                  <a:pt x="1464896" y="151381"/>
                  <a:pt x="1455821" y="144575"/>
                </a:cubicBezTo>
                <a:cubicBezTo>
                  <a:pt x="1432685" y="127223"/>
                  <a:pt x="1407695" y="112491"/>
                  <a:pt x="1383632" y="96449"/>
                </a:cubicBezTo>
                <a:cubicBezTo>
                  <a:pt x="1371600" y="88428"/>
                  <a:pt x="1361255" y="76959"/>
                  <a:pt x="1347537" y="72386"/>
                </a:cubicBezTo>
                <a:lnTo>
                  <a:pt x="1275348" y="48323"/>
                </a:lnTo>
                <a:cubicBezTo>
                  <a:pt x="1263316" y="44312"/>
                  <a:pt x="1251557" y="39367"/>
                  <a:pt x="1239253" y="36291"/>
                </a:cubicBezTo>
                <a:cubicBezTo>
                  <a:pt x="1223211" y="32280"/>
                  <a:pt x="1207027" y="28802"/>
                  <a:pt x="1191127" y="24259"/>
                </a:cubicBezTo>
                <a:cubicBezTo>
                  <a:pt x="1178933" y="20775"/>
                  <a:pt x="1167336" y="15304"/>
                  <a:pt x="1155032" y="12228"/>
                </a:cubicBezTo>
                <a:cubicBezTo>
                  <a:pt x="1135193" y="7268"/>
                  <a:pt x="1114927" y="4207"/>
                  <a:pt x="1094874" y="196"/>
                </a:cubicBezTo>
                <a:cubicBezTo>
                  <a:pt x="898366" y="12478"/>
                  <a:pt x="940468" y="-1809"/>
                  <a:pt x="890337" y="196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489A0E-9CF0-EC42-9B24-AA0104110E94}"/>
              </a:ext>
            </a:extLst>
          </p:cNvPr>
          <p:cNvSpPr txBox="1"/>
          <p:nvPr/>
        </p:nvSpPr>
        <p:spPr>
          <a:xfrm>
            <a:off x="7206916" y="6487049"/>
            <a:ext cx="860258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Becker and </a:t>
            </a:r>
            <a:r>
              <a:rPr lang="en-US" sz="1500" dirty="0" err="1">
                <a:latin typeface="Segoe UI Symbol" panose="020B0502040204020203" pitchFamily="34" charset="0"/>
                <a:ea typeface="Segoe UI Symbol" panose="020B0502040204020203" pitchFamily="34" charset="0"/>
              </a:rPr>
              <a:t>Faccenna</a:t>
            </a:r>
            <a:endParaRPr lang="en-US" sz="15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65676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Amazon.com: Stylus Pens for Touch Screens, NTHJOYS Universal Fine Point  Stylus for iPad, iPhone, Samsung, iOS/Android Smart Phone and Other  Tablets, Active Stylus Stylist Pen Pencil for Precise Writing/Drawing :  Electronics">
            <a:extLst>
              <a:ext uri="{FF2B5EF4-FFF2-40B4-BE49-F238E27FC236}">
                <a16:creationId xmlns:a16="http://schemas.microsoft.com/office/drawing/2014/main" id="{8A11DA8B-D8E9-994B-BE5B-05664CAF0D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7544" y="1776248"/>
            <a:ext cx="2004513" cy="2555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D938D57-7D6C-1341-A8E0-A661A4FA3210}"/>
              </a:ext>
            </a:extLst>
          </p:cNvPr>
          <p:cNvSpPr txBox="1"/>
          <p:nvPr/>
        </p:nvSpPr>
        <p:spPr>
          <a:xfrm>
            <a:off x="0" y="2890391"/>
            <a:ext cx="91440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To the stylus…</a:t>
            </a:r>
          </a:p>
        </p:txBody>
      </p:sp>
      <p:sp>
        <p:nvSpPr>
          <p:cNvPr id="4" name="AutoShape 4" descr="Strain Rate Model">
            <a:extLst>
              <a:ext uri="{FF2B5EF4-FFF2-40B4-BE49-F238E27FC236}">
                <a16:creationId xmlns:a16="http://schemas.microsoft.com/office/drawing/2014/main" id="{91CB9A07-846D-BF4F-88FD-44F53F6FCDF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158CFD-B66D-984D-ACA9-778E8ADD5FF1}"/>
              </a:ext>
            </a:extLst>
          </p:cNvPr>
          <p:cNvSpPr txBox="1"/>
          <p:nvPr/>
        </p:nvSpPr>
        <p:spPr>
          <a:xfrm>
            <a:off x="1742089" y="5852545"/>
            <a:ext cx="565982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To: understand Newtonian vs. non-Newtonian fluids, “effective” viscosity concept, plasticity</a:t>
            </a:r>
          </a:p>
          <a:p>
            <a:pPr marL="457200" indent="-457200" algn="ctr">
              <a:buFont typeface="Courier New" panose="02070309020205020404" pitchFamily="49" charset="0"/>
              <a:buChar char="o"/>
            </a:pPr>
            <a:endParaRPr lang="en-US" sz="2000" i="1" dirty="0">
              <a:solidFill>
                <a:schemeClr val="tx1">
                  <a:lumMod val="50000"/>
                  <a:lumOff val="50000"/>
                </a:schemeClr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marL="457200" indent="-457200" algn="ctr">
              <a:buFont typeface="Courier New" panose="02070309020205020404" pitchFamily="49" charset="0"/>
              <a:buChar char="o"/>
            </a:pPr>
            <a:endParaRPr lang="en-US" sz="2000" i="1" dirty="0">
              <a:solidFill>
                <a:schemeClr val="tx1">
                  <a:lumMod val="50000"/>
                  <a:lumOff val="50000"/>
                </a:schemeClr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94109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 descr="Chart&#10;&#10;Description automatically generated">
            <a:extLst>
              <a:ext uri="{FF2B5EF4-FFF2-40B4-BE49-F238E27FC236}">
                <a16:creationId xmlns:a16="http://schemas.microsoft.com/office/drawing/2014/main" id="{58A385EE-9E38-A949-8BFB-3594688267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309" y="995814"/>
            <a:ext cx="7606939" cy="536513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A48EA28-38A7-1049-98F8-876862898AE2}"/>
                  </a:ext>
                </a:extLst>
              </p:cNvPr>
              <p:cNvSpPr txBox="1"/>
              <p:nvPr/>
            </p:nvSpPr>
            <p:spPr>
              <a:xfrm>
                <a:off x="0" y="0"/>
                <a:ext cx="9144000" cy="5386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9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Power-law flow mimics plasticity as n </a:t>
                </a:r>
                <a14:m>
                  <m:oMath xmlns:m="http://schemas.openxmlformats.org/officeDocument/2006/math">
                    <m:r>
                      <a:rPr lang="en-US" sz="29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→∞</m:t>
                    </m:r>
                  </m:oMath>
                </a14:m>
                <a:endParaRPr lang="en-US" sz="29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A48EA28-38A7-1049-98F8-876862898A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538609"/>
              </a:xfrm>
              <a:prstGeom prst="rect">
                <a:avLst/>
              </a:prstGeom>
              <a:blipFill>
                <a:blip r:embed="rId3"/>
                <a:stretch>
                  <a:fillRect t="-13953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8EAF20BB-5755-1647-824A-7F8CB0C6C533}"/>
              </a:ext>
            </a:extLst>
          </p:cNvPr>
          <p:cNvSpPr txBox="1"/>
          <p:nvPr/>
        </p:nvSpPr>
        <p:spPr>
          <a:xfrm>
            <a:off x="7206916" y="6487049"/>
            <a:ext cx="860258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Becker and </a:t>
            </a:r>
            <a:r>
              <a:rPr lang="en-US" sz="1500" dirty="0" err="1">
                <a:latin typeface="Segoe UI Symbol" panose="020B0502040204020203" pitchFamily="34" charset="0"/>
                <a:ea typeface="Segoe UI Symbol" panose="020B0502040204020203" pitchFamily="34" charset="0"/>
              </a:rPr>
              <a:t>Faccenna</a:t>
            </a:r>
            <a:endParaRPr lang="en-US" sz="15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04779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A48EA28-38A7-1049-98F8-876862898AE2}"/>
              </a:ext>
            </a:extLst>
          </p:cNvPr>
          <p:cNvSpPr txBox="1"/>
          <p:nvPr/>
        </p:nvSpPr>
        <p:spPr>
          <a:xfrm>
            <a:off x="0" y="0"/>
            <a:ext cx="91440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Toothpaste</a:t>
            </a:r>
          </a:p>
        </p:txBody>
      </p:sp>
      <p:pic>
        <p:nvPicPr>
          <p:cNvPr id="1028" name="Picture 4" descr="Why doesn“t the color of color strip toothpaste mix? Brush your teeth every  day, you may not know too much about toothpaste | DayDayNews">
            <a:extLst>
              <a:ext uri="{FF2B5EF4-FFF2-40B4-BE49-F238E27FC236}">
                <a16:creationId xmlns:a16="http://schemas.microsoft.com/office/drawing/2014/main" id="{1CAC8C47-E5E4-2E4D-9746-80F9BF0E07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8421" y="538609"/>
            <a:ext cx="4506118" cy="2943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CE95935-B238-3345-9A69-274E8A8AFC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594" y="2616137"/>
            <a:ext cx="4400238" cy="4283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55EC464-9007-EB42-99E4-EF14FA8D8E08}"/>
              </a:ext>
            </a:extLst>
          </p:cNvPr>
          <p:cNvSpPr txBox="1"/>
          <p:nvPr/>
        </p:nvSpPr>
        <p:spPr>
          <a:xfrm>
            <a:off x="405673" y="771966"/>
            <a:ext cx="3880241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Toothpaste: A </a:t>
            </a:r>
            <a:r>
              <a:rPr lang="en-US" sz="1900" u="sng" dirty="0">
                <a:latin typeface="Segoe UI Symbol" panose="020B0502040204020203" pitchFamily="34" charset="0"/>
                <a:ea typeface="Segoe UI Symbol" panose="020B0502040204020203" pitchFamily="34" charset="0"/>
              </a:rPr>
              <a:t>Bingham plastic</a:t>
            </a:r>
            <a:r>
              <a:rPr lang="en-US" sz="1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: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US" sz="5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1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Deformation rate zero below yield stress</a:t>
            </a:r>
          </a:p>
          <a:p>
            <a:endParaRPr lang="en-US" sz="5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1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Fluid like behavior above yield stress</a:t>
            </a:r>
          </a:p>
        </p:txBody>
      </p:sp>
    </p:spTree>
    <p:extLst>
      <p:ext uri="{BB962C8B-B14F-4D97-AF65-F5344CB8AC3E}">
        <p14:creationId xmlns:p14="http://schemas.microsoft.com/office/powerpoint/2010/main" val="30118354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A48EA28-38A7-1049-98F8-876862898AE2}"/>
              </a:ext>
            </a:extLst>
          </p:cNvPr>
          <p:cNvSpPr txBox="1"/>
          <p:nvPr/>
        </p:nvSpPr>
        <p:spPr>
          <a:xfrm>
            <a:off x="0" y="0"/>
            <a:ext cx="91440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Toothpaste</a:t>
            </a:r>
          </a:p>
        </p:txBody>
      </p:sp>
      <p:pic>
        <p:nvPicPr>
          <p:cNvPr id="1028" name="Picture 4" descr="Why doesn“t the color of color strip toothpaste mix? Brush your teeth every  day, you may not know too much about toothpaste | DayDayNews">
            <a:extLst>
              <a:ext uri="{FF2B5EF4-FFF2-40B4-BE49-F238E27FC236}">
                <a16:creationId xmlns:a16="http://schemas.microsoft.com/office/drawing/2014/main" id="{1CAC8C47-E5E4-2E4D-9746-80F9BF0E07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8421" y="538609"/>
            <a:ext cx="4506118" cy="2943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CE95935-B238-3345-9A69-274E8A8AFC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594" y="2616137"/>
            <a:ext cx="4400238" cy="4283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2AC34F2-F610-CF4D-A6ED-71FF3FB7F7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4832" y="3528661"/>
            <a:ext cx="4486635" cy="33237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8930B5B-0808-CA48-9300-BAEE78B5FD06}"/>
              </a:ext>
            </a:extLst>
          </p:cNvPr>
          <p:cNvSpPr txBox="1"/>
          <p:nvPr/>
        </p:nvSpPr>
        <p:spPr>
          <a:xfrm>
            <a:off x="6080569" y="3671651"/>
            <a:ext cx="3516655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Liu et al., 2012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7B12CE-DFFC-614C-80D6-DD0DCB21B82E}"/>
              </a:ext>
            </a:extLst>
          </p:cNvPr>
          <p:cNvSpPr txBox="1"/>
          <p:nvPr/>
        </p:nvSpPr>
        <p:spPr>
          <a:xfrm>
            <a:off x="405673" y="771966"/>
            <a:ext cx="3880241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Toothpaste: A </a:t>
            </a:r>
            <a:r>
              <a:rPr lang="en-US" sz="1900" u="sng" dirty="0">
                <a:latin typeface="Segoe UI Symbol" panose="020B0502040204020203" pitchFamily="34" charset="0"/>
                <a:ea typeface="Segoe UI Symbol" panose="020B0502040204020203" pitchFamily="34" charset="0"/>
              </a:rPr>
              <a:t>Bingham plastic</a:t>
            </a:r>
            <a:r>
              <a:rPr lang="en-US" sz="1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: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US" sz="5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1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Deformation rate zero below yield stress</a:t>
            </a:r>
          </a:p>
          <a:p>
            <a:endParaRPr lang="en-US" sz="5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1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Fluid like behavior above yield stress</a:t>
            </a:r>
          </a:p>
        </p:txBody>
      </p:sp>
    </p:spTree>
    <p:extLst>
      <p:ext uri="{BB962C8B-B14F-4D97-AF65-F5344CB8AC3E}">
        <p14:creationId xmlns:p14="http://schemas.microsoft.com/office/powerpoint/2010/main" val="6264623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Diagram&#10;&#10;Description automatically generated">
            <a:extLst>
              <a:ext uri="{FF2B5EF4-FFF2-40B4-BE49-F238E27FC236}">
                <a16:creationId xmlns:a16="http://schemas.microsoft.com/office/drawing/2014/main" id="{3D4E6CC3-00AD-0D49-9184-3BF281FF2C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117" y="711582"/>
            <a:ext cx="5950310" cy="568013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11F7C61-92F1-1148-85EB-3D67EA9FA7D4}"/>
              </a:ext>
            </a:extLst>
          </p:cNvPr>
          <p:cNvSpPr/>
          <p:nvPr/>
        </p:nvSpPr>
        <p:spPr>
          <a:xfrm>
            <a:off x="3947021" y="2936557"/>
            <a:ext cx="1154368" cy="49244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7DEE9D7-BEDB-474E-81B0-F6E7DA4CEEA9}"/>
              </a:ext>
            </a:extLst>
          </p:cNvPr>
          <p:cNvSpPr/>
          <p:nvPr/>
        </p:nvSpPr>
        <p:spPr>
          <a:xfrm>
            <a:off x="1830855" y="3822035"/>
            <a:ext cx="1154368" cy="49244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75F97E0-9037-CF4E-AE07-BAA8A4E23DFD}"/>
              </a:ext>
            </a:extLst>
          </p:cNvPr>
          <p:cNvSpPr/>
          <p:nvPr/>
        </p:nvSpPr>
        <p:spPr>
          <a:xfrm>
            <a:off x="2150899" y="1358884"/>
            <a:ext cx="1249959" cy="49244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5E15706-1F3B-FB4E-B0EB-BDE290916B53}"/>
                  </a:ext>
                </a:extLst>
              </p:cNvPr>
              <p:cNvSpPr txBox="1"/>
              <p:nvPr/>
            </p:nvSpPr>
            <p:spPr>
              <a:xfrm>
                <a:off x="2023938" y="1336186"/>
                <a:ext cx="1581456" cy="5074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5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5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US" sz="25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5E15706-1F3B-FB4E-B0EB-BDE290916B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3938" y="1336186"/>
                <a:ext cx="1581456" cy="507447"/>
              </a:xfrm>
              <a:prstGeom prst="rect">
                <a:avLst/>
              </a:prstGeom>
              <a:blipFill>
                <a:blip r:embed="rId4"/>
                <a:stretch>
                  <a:fillRect b="-1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F959A54-F3B9-E74E-B65D-C77559D3EB32}"/>
                  </a:ext>
                </a:extLst>
              </p:cNvPr>
              <p:cNvSpPr txBox="1"/>
              <p:nvPr/>
            </p:nvSpPr>
            <p:spPr>
              <a:xfrm>
                <a:off x="1830855" y="3822035"/>
                <a:ext cx="1247175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US" sz="25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acc>
                        <m:accPr>
                          <m:chr m:val="̇"/>
                          <m:ctrlPr>
                            <a:rPr lang="en-US" sz="25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5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</m:acc>
                    </m:oMath>
                  </m:oMathPara>
                </a14:m>
                <a:endParaRPr lang="en-US" sz="25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F959A54-F3B9-E74E-B65D-C77559D3EB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0855" y="3822035"/>
                <a:ext cx="1247175" cy="4770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7F115810-8450-8D4E-98F3-1F6A18CDA337}"/>
                  </a:ext>
                </a:extLst>
              </p:cNvPr>
              <p:cNvSpPr/>
              <p:nvPr/>
            </p:nvSpPr>
            <p:spPr>
              <a:xfrm>
                <a:off x="3947021" y="2936557"/>
                <a:ext cx="1249958" cy="4924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sz="2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acc>
                        <m:accPr>
                          <m:chr m:val="̇"/>
                          <m:ctrl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</m:acc>
                    </m:oMath>
                  </m:oMathPara>
                </a14:m>
                <a:endParaRPr lang="en-US" sz="26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7F115810-8450-8D4E-98F3-1F6A18CDA3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7021" y="2936557"/>
                <a:ext cx="1249958" cy="49244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A0F8E770-F313-D84D-9D7E-EA5D589C5D10}"/>
              </a:ext>
            </a:extLst>
          </p:cNvPr>
          <p:cNvSpPr txBox="1"/>
          <p:nvPr/>
        </p:nvSpPr>
        <p:spPr>
          <a:xfrm>
            <a:off x="2666536" y="1013021"/>
            <a:ext cx="91440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 err="1">
                <a:latin typeface="Segoe UI Symbol" panose="020B0502040204020203" pitchFamily="34" charset="0"/>
                <a:ea typeface="Segoe UI Symbol" panose="020B0502040204020203" pitchFamily="34" charset="0"/>
              </a:rPr>
              <a:t>Zhuosen</a:t>
            </a:r>
            <a:r>
              <a:rPr lang="en-US" sz="15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 et al., 2017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491E664-1884-C84B-904E-73CFFABA82B3}"/>
              </a:ext>
            </a:extLst>
          </p:cNvPr>
          <p:cNvSpPr txBox="1"/>
          <p:nvPr/>
        </p:nvSpPr>
        <p:spPr>
          <a:xfrm>
            <a:off x="0" y="0"/>
            <a:ext cx="91440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Next class: Viscous flow in the mantle</a:t>
            </a:r>
          </a:p>
        </p:txBody>
      </p:sp>
    </p:spTree>
    <p:extLst>
      <p:ext uri="{BB962C8B-B14F-4D97-AF65-F5344CB8AC3E}">
        <p14:creationId xmlns:p14="http://schemas.microsoft.com/office/powerpoint/2010/main" val="41354846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B68A943-08D3-2147-8E2E-A07531C0CD26}"/>
              </a:ext>
            </a:extLst>
          </p:cNvPr>
          <p:cNvSpPr txBox="1"/>
          <p:nvPr/>
        </p:nvSpPr>
        <p:spPr>
          <a:xfrm>
            <a:off x="-1538186" y="6228706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latin typeface="Segoe UI Symbol" panose="020B0502040204020203" pitchFamily="34" charset="0"/>
                <a:ea typeface="Segoe UI Symbol" panose="020B0502040204020203" pitchFamily="34" charset="0"/>
              </a:rPr>
              <a:t>Garel</a:t>
            </a:r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 et al., 2014, G</a:t>
            </a:r>
            <a:r>
              <a:rPr lang="en-US" baseline="300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3</a:t>
            </a:r>
          </a:p>
        </p:txBody>
      </p:sp>
      <p:pic>
        <p:nvPicPr>
          <p:cNvPr id="6" name="Picture 5" descr="Diagram, timeline&#10;&#10;Description automatically generated">
            <a:extLst>
              <a:ext uri="{FF2B5EF4-FFF2-40B4-BE49-F238E27FC236}">
                <a16:creationId xmlns:a16="http://schemas.microsoft.com/office/drawing/2014/main" id="{EC7A47F7-1CB9-774B-A857-DA18C7F7A4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814" y="728556"/>
            <a:ext cx="5843800" cy="5400887"/>
          </a:xfrm>
          <a:prstGeom prst="rect">
            <a:avLst/>
          </a:prstGeom>
        </p:spPr>
      </p:pic>
      <p:pic>
        <p:nvPicPr>
          <p:cNvPr id="7" name="Picture 6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3977467B-1E96-0D4B-A972-B92C5BBCD2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3970" y="963431"/>
            <a:ext cx="2884714" cy="569401"/>
          </a:xfrm>
          <a:prstGeom prst="rect">
            <a:avLst/>
          </a:prstGeom>
        </p:spPr>
      </p:pic>
      <p:sp>
        <p:nvSpPr>
          <p:cNvPr id="3" name="Freeform 2">
            <a:extLst>
              <a:ext uri="{FF2B5EF4-FFF2-40B4-BE49-F238E27FC236}">
                <a16:creationId xmlns:a16="http://schemas.microsoft.com/office/drawing/2014/main" id="{50ADC997-D81F-6E45-918E-09444A0844F2}"/>
              </a:ext>
            </a:extLst>
          </p:cNvPr>
          <p:cNvSpPr/>
          <p:nvPr/>
        </p:nvSpPr>
        <p:spPr>
          <a:xfrm>
            <a:off x="6162098" y="2203939"/>
            <a:ext cx="1430185" cy="1718122"/>
          </a:xfrm>
          <a:custGeom>
            <a:avLst/>
            <a:gdLst>
              <a:gd name="connsiteX0" fmla="*/ 1411009 w 1430185"/>
              <a:gd name="connsiteY0" fmla="*/ 0 h 1718122"/>
              <a:gd name="connsiteX1" fmla="*/ 1411009 w 1430185"/>
              <a:gd name="connsiteY1" fmla="*/ 398585 h 1718122"/>
              <a:gd name="connsiteX2" fmla="*/ 1211717 w 1430185"/>
              <a:gd name="connsiteY2" fmla="*/ 1055077 h 1718122"/>
              <a:gd name="connsiteX3" fmla="*/ 391102 w 1430185"/>
              <a:gd name="connsiteY3" fmla="*/ 1617785 h 1718122"/>
              <a:gd name="connsiteX4" fmla="*/ 109748 w 1430185"/>
              <a:gd name="connsiteY4" fmla="*/ 1711569 h 17181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30185" h="1718122">
                <a:moveTo>
                  <a:pt x="1411009" y="0"/>
                </a:moveTo>
                <a:cubicBezTo>
                  <a:pt x="1427616" y="111369"/>
                  <a:pt x="1444224" y="222739"/>
                  <a:pt x="1411009" y="398585"/>
                </a:cubicBezTo>
                <a:cubicBezTo>
                  <a:pt x="1377794" y="574431"/>
                  <a:pt x="1381701" y="851877"/>
                  <a:pt x="1211717" y="1055077"/>
                </a:cubicBezTo>
                <a:cubicBezTo>
                  <a:pt x="1041733" y="1258277"/>
                  <a:pt x="574763" y="1508370"/>
                  <a:pt x="391102" y="1617785"/>
                </a:cubicBezTo>
                <a:cubicBezTo>
                  <a:pt x="207441" y="1727200"/>
                  <a:pt x="-193098" y="1725246"/>
                  <a:pt x="109748" y="1711569"/>
                </a:cubicBezTo>
              </a:path>
            </a:pathLst>
          </a:custGeom>
          <a:noFill/>
          <a:ln w="41275">
            <a:solidFill>
              <a:srgbClr val="00B050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572C9E5-BE49-3845-A5F6-63696D51CFA0}"/>
              </a:ext>
            </a:extLst>
          </p:cNvPr>
          <p:cNvSpPr/>
          <p:nvPr/>
        </p:nvSpPr>
        <p:spPr>
          <a:xfrm>
            <a:off x="138814" y="728556"/>
            <a:ext cx="5921027" cy="2801025"/>
          </a:xfrm>
          <a:prstGeom prst="rect">
            <a:avLst/>
          </a:prstGeom>
          <a:solidFill>
            <a:schemeClr val="bg1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A5F476D-57C8-844D-A1EA-A8FFE98A58D2}"/>
              </a:ext>
            </a:extLst>
          </p:cNvPr>
          <p:cNvSpPr/>
          <p:nvPr/>
        </p:nvSpPr>
        <p:spPr>
          <a:xfrm>
            <a:off x="166986" y="4836176"/>
            <a:ext cx="5921027" cy="1392530"/>
          </a:xfrm>
          <a:prstGeom prst="rect">
            <a:avLst/>
          </a:prstGeom>
          <a:solidFill>
            <a:schemeClr val="bg1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Freeform 1">
            <a:extLst>
              <a:ext uri="{FF2B5EF4-FFF2-40B4-BE49-F238E27FC236}">
                <a16:creationId xmlns:a16="http://schemas.microsoft.com/office/drawing/2014/main" id="{E74650FA-A1A2-FC4F-9D46-2F2D373BA074}"/>
              </a:ext>
            </a:extLst>
          </p:cNvPr>
          <p:cNvSpPr/>
          <p:nvPr/>
        </p:nvSpPr>
        <p:spPr>
          <a:xfrm>
            <a:off x="116464" y="3529581"/>
            <a:ext cx="6022073" cy="1333325"/>
          </a:xfrm>
          <a:custGeom>
            <a:avLst/>
            <a:gdLst>
              <a:gd name="connsiteX0" fmla="*/ 1173074 w 6022073"/>
              <a:gd name="connsiteY0" fmla="*/ 10788 h 1333325"/>
              <a:gd name="connsiteX1" fmla="*/ 211782 w 6022073"/>
              <a:gd name="connsiteY1" fmla="*/ 57681 h 1333325"/>
              <a:gd name="connsiteX2" fmla="*/ 24213 w 6022073"/>
              <a:gd name="connsiteY2" fmla="*/ 456265 h 1333325"/>
              <a:gd name="connsiteX3" fmla="*/ 47659 w 6022073"/>
              <a:gd name="connsiteY3" fmla="*/ 1194819 h 1333325"/>
              <a:gd name="connsiteX4" fmla="*/ 434521 w 6022073"/>
              <a:gd name="connsiteY4" fmla="*/ 1323773 h 1333325"/>
              <a:gd name="connsiteX5" fmla="*/ 2638459 w 6022073"/>
              <a:gd name="connsiteY5" fmla="*/ 1323773 h 1333325"/>
              <a:gd name="connsiteX6" fmla="*/ 4748613 w 6022073"/>
              <a:gd name="connsiteY6" fmla="*/ 1323773 h 1333325"/>
              <a:gd name="connsiteX7" fmla="*/ 5592674 w 6022073"/>
              <a:gd name="connsiteY7" fmla="*/ 1312050 h 1333325"/>
              <a:gd name="connsiteX8" fmla="*/ 5756798 w 6022073"/>
              <a:gd name="connsiteY8" fmla="*/ 1312050 h 1333325"/>
              <a:gd name="connsiteX9" fmla="*/ 5956090 w 6022073"/>
              <a:gd name="connsiteY9" fmla="*/ 1288604 h 1333325"/>
              <a:gd name="connsiteX10" fmla="*/ 6014705 w 6022073"/>
              <a:gd name="connsiteY10" fmla="*/ 878296 h 1333325"/>
              <a:gd name="connsiteX11" fmla="*/ 6002982 w 6022073"/>
              <a:gd name="connsiteY11" fmla="*/ 210081 h 1333325"/>
              <a:gd name="connsiteX12" fmla="*/ 5850582 w 6022073"/>
              <a:gd name="connsiteY12" fmla="*/ 22511 h 1333325"/>
              <a:gd name="connsiteX13" fmla="*/ 5451998 w 6022073"/>
              <a:gd name="connsiteY13" fmla="*/ 22511 h 1333325"/>
              <a:gd name="connsiteX14" fmla="*/ 2697074 w 6022073"/>
              <a:gd name="connsiteY14" fmla="*/ 22511 h 1333325"/>
              <a:gd name="connsiteX15" fmla="*/ 1173074 w 6022073"/>
              <a:gd name="connsiteY15" fmla="*/ 10788 h 1333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022073" h="1333325">
                <a:moveTo>
                  <a:pt x="1173074" y="10788"/>
                </a:moveTo>
                <a:cubicBezTo>
                  <a:pt x="788166" y="-2889"/>
                  <a:pt x="403259" y="-16565"/>
                  <a:pt x="211782" y="57681"/>
                </a:cubicBezTo>
                <a:cubicBezTo>
                  <a:pt x="20305" y="131927"/>
                  <a:pt x="51567" y="266742"/>
                  <a:pt x="24213" y="456265"/>
                </a:cubicBezTo>
                <a:cubicBezTo>
                  <a:pt x="-3141" y="645788"/>
                  <a:pt x="-20726" y="1050234"/>
                  <a:pt x="47659" y="1194819"/>
                </a:cubicBezTo>
                <a:cubicBezTo>
                  <a:pt x="116044" y="1339404"/>
                  <a:pt x="2721" y="1302281"/>
                  <a:pt x="434521" y="1323773"/>
                </a:cubicBezTo>
                <a:cubicBezTo>
                  <a:pt x="866321" y="1345265"/>
                  <a:pt x="2638459" y="1323773"/>
                  <a:pt x="2638459" y="1323773"/>
                </a:cubicBezTo>
                <a:lnTo>
                  <a:pt x="4748613" y="1323773"/>
                </a:lnTo>
                <a:lnTo>
                  <a:pt x="5592674" y="1312050"/>
                </a:lnTo>
                <a:cubicBezTo>
                  <a:pt x="5760705" y="1310096"/>
                  <a:pt x="5696229" y="1315958"/>
                  <a:pt x="5756798" y="1312050"/>
                </a:cubicBezTo>
                <a:cubicBezTo>
                  <a:pt x="5817367" y="1308142"/>
                  <a:pt x="5913106" y="1360896"/>
                  <a:pt x="5956090" y="1288604"/>
                </a:cubicBezTo>
                <a:cubicBezTo>
                  <a:pt x="5999074" y="1216312"/>
                  <a:pt x="6006890" y="1058050"/>
                  <a:pt x="6014705" y="878296"/>
                </a:cubicBezTo>
                <a:cubicBezTo>
                  <a:pt x="6022520" y="698542"/>
                  <a:pt x="6030336" y="352712"/>
                  <a:pt x="6002982" y="210081"/>
                </a:cubicBezTo>
                <a:cubicBezTo>
                  <a:pt x="5975628" y="67450"/>
                  <a:pt x="5942413" y="53773"/>
                  <a:pt x="5850582" y="22511"/>
                </a:cubicBezTo>
                <a:cubicBezTo>
                  <a:pt x="5758751" y="-8751"/>
                  <a:pt x="5451998" y="22511"/>
                  <a:pt x="5451998" y="22511"/>
                </a:cubicBezTo>
                <a:lnTo>
                  <a:pt x="2697074" y="22511"/>
                </a:lnTo>
                <a:lnTo>
                  <a:pt x="1173074" y="10788"/>
                </a:lnTo>
                <a:close/>
              </a:path>
            </a:pathLst>
          </a:custGeom>
          <a:noFill/>
          <a:ln w="349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Teams&#10;&#10;Description automatically generated with medium confidence">
            <a:extLst>
              <a:ext uri="{FF2B5EF4-FFF2-40B4-BE49-F238E27FC236}">
                <a16:creationId xmlns:a16="http://schemas.microsoft.com/office/drawing/2014/main" id="{020D3422-5A4A-4A48-A947-319D0AA740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3287" y="1607637"/>
            <a:ext cx="3045055" cy="56940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ED4DE48-94F2-0948-B4D0-980907485C25}"/>
              </a:ext>
            </a:extLst>
          </p:cNvPr>
          <p:cNvSpPr/>
          <p:nvPr/>
        </p:nvSpPr>
        <p:spPr>
          <a:xfrm>
            <a:off x="6059841" y="241863"/>
            <a:ext cx="3018843" cy="1282825"/>
          </a:xfrm>
          <a:prstGeom prst="rect">
            <a:avLst/>
          </a:prstGeom>
          <a:solidFill>
            <a:schemeClr val="bg1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4F1303B-5FA8-3B43-8865-81F2A40BB78A}"/>
              </a:ext>
            </a:extLst>
          </p:cNvPr>
          <p:cNvSpPr txBox="1"/>
          <p:nvPr/>
        </p:nvSpPr>
        <p:spPr>
          <a:xfrm>
            <a:off x="0" y="0"/>
            <a:ext cx="91440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Next class: Viscous flow in the mantle</a:t>
            </a:r>
          </a:p>
        </p:txBody>
      </p:sp>
    </p:spTree>
    <p:extLst>
      <p:ext uri="{BB962C8B-B14F-4D97-AF65-F5344CB8AC3E}">
        <p14:creationId xmlns:p14="http://schemas.microsoft.com/office/powerpoint/2010/main" val="40743824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D938D57-7D6C-1341-A8E0-A661A4FA3210}"/>
                  </a:ext>
                </a:extLst>
              </p:cNvPr>
              <p:cNvSpPr txBox="1"/>
              <p:nvPr/>
            </p:nvSpPr>
            <p:spPr>
              <a:xfrm>
                <a:off x="-43544" y="0"/>
                <a:ext cx="9144000" cy="82484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5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Take homes:</a:t>
                </a:r>
              </a:p>
              <a:p>
                <a:pPr algn="ctr"/>
                <a:endParaRPr lang="en-US" sz="30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pPr marL="914400" lvl="1" indent="-457200">
                  <a:buFont typeface="Arial" panose="020B0604020202020204" pitchFamily="34" charset="0"/>
                  <a:buChar char="•"/>
                </a:pPr>
                <a:r>
                  <a:rPr lang="en-US" sz="26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Fluids: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26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(Newtonian) 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60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sSupPr>
                      <m:e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2600" b="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6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(non-Newtonian) scales with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sz="260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accPr>
                      <m:e>
                        <m:r>
                          <a:rPr lang="en-US" sz="2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</m:acc>
                  </m:oMath>
                </a14:m>
                <a:endParaRPr lang="en-US" sz="26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pPr marL="914400" lvl="1" indent="-457200">
                  <a:buFont typeface="Arial" panose="020B0604020202020204" pitchFamily="34" charset="0"/>
                  <a:buChar char="•"/>
                </a:pPr>
                <a:endParaRPr lang="en-US" sz="26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pPr marL="914400" lvl="1" indent="-457200">
                  <a:buFont typeface="Arial" panose="020B0604020202020204" pitchFamily="34" charset="0"/>
                  <a:buChar char="•"/>
                </a:pPr>
                <a:r>
                  <a:rPr lang="en-US" sz="26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Accumulated strain is unrecoverable</a:t>
                </a:r>
              </a:p>
              <a:p>
                <a:pPr marL="914400" lvl="1" indent="-457200">
                  <a:buFont typeface="Arial" panose="020B0604020202020204" pitchFamily="34" charset="0"/>
                  <a:buChar char="•"/>
                </a:pPr>
                <a:endParaRPr lang="en-US" sz="26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pPr marL="914400" lvl="1" indent="-457200">
                  <a:buFont typeface="Arial" panose="020B0604020202020204" pitchFamily="34" charset="0"/>
                  <a:buChar char="•"/>
                </a:pPr>
                <a:r>
                  <a:rPr lang="en-US" sz="26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In mantle, constants relating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26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6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sSupPr>
                      <m:e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26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6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to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sz="26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accPr>
                      <m:e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</m:acc>
                  </m:oMath>
                </a14:m>
                <a:r>
                  <a:rPr lang="en-US" sz="26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also depend on many other physical properties (</a:t>
                </a:r>
                <a:r>
                  <a:rPr lang="en-US" sz="2600" i="1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T, P, H</a:t>
                </a:r>
                <a:r>
                  <a:rPr lang="en-US" sz="2600" i="1" baseline="-250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2</a:t>
                </a:r>
                <a:r>
                  <a:rPr lang="en-US" sz="2600" i="1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O, …)</a:t>
                </a:r>
              </a:p>
              <a:p>
                <a:pPr marL="914400" lvl="1" indent="-457200">
                  <a:buFont typeface="Arial" panose="020B0604020202020204" pitchFamily="34" charset="0"/>
                  <a:buChar char="•"/>
                </a:pPr>
                <a:endParaRPr lang="en-US" sz="26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pPr marL="914400" lvl="1" indent="-457200">
                  <a:buFont typeface="Arial" panose="020B0604020202020204" pitchFamily="34" charset="0"/>
                  <a:buChar char="•"/>
                </a:pPr>
                <a:r>
                  <a:rPr lang="en-US" sz="26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Can calculate an effective viscosity for non-Newtonian deformation (both power-law flow and plasticity).</a:t>
                </a:r>
              </a:p>
              <a:p>
                <a:pPr marL="914400" lvl="1" indent="-457200">
                  <a:buFont typeface="Arial" panose="020B0604020202020204" pitchFamily="34" charset="0"/>
                  <a:buChar char="•"/>
                </a:pPr>
                <a:endParaRPr lang="en-US" sz="26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pPr marL="914400" lvl="1" indent="-457200">
                  <a:buFont typeface="Arial" panose="020B0604020202020204" pitchFamily="34" charset="0"/>
                  <a:buChar char="•"/>
                </a:pPr>
                <a:r>
                  <a:rPr lang="en-US" sz="26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In plastic yielding, effective viscosity acts to limit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26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to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2600" baseline="-250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yield</a:t>
                </a:r>
                <a:r>
                  <a:rPr lang="en-US" sz="26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.  Power-law flow turns into plasticity as n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en-US" sz="26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.</a:t>
                </a:r>
              </a:p>
              <a:p>
                <a:pPr marL="1371600" lvl="2" indent="-457200">
                  <a:buFont typeface="Courier New" panose="02070309020205020404" pitchFamily="49" charset="0"/>
                  <a:buChar char="o"/>
                </a:pPr>
                <a:endParaRPr lang="en-US" sz="2800" dirty="0">
                  <a:highlight>
                    <a:srgbClr val="FFFF00"/>
                  </a:highlight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pPr marL="914400" lvl="1" indent="-457200">
                  <a:buFont typeface="Courier New" panose="02070309020205020404" pitchFamily="49" charset="0"/>
                  <a:buChar char="o"/>
                </a:pPr>
                <a:endParaRPr lang="en-US" sz="27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pPr marL="914400" lvl="1" indent="-457200">
                  <a:buFont typeface="Courier New" panose="02070309020205020404" pitchFamily="49" charset="0"/>
                  <a:buChar char="o"/>
                </a:pPr>
                <a:endParaRPr lang="en-US" sz="17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endParaRPr lang="en-US" sz="35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D938D57-7D6C-1341-A8E0-A661A4FA32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3544" y="0"/>
                <a:ext cx="9144000" cy="8248412"/>
              </a:xfrm>
              <a:prstGeom prst="rect">
                <a:avLst/>
              </a:prstGeom>
              <a:blipFill>
                <a:blip r:embed="rId3"/>
                <a:stretch>
                  <a:fillRect t="-1231" r="-1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AutoShape 4" descr="Strain Rate Model">
            <a:extLst>
              <a:ext uri="{FF2B5EF4-FFF2-40B4-BE49-F238E27FC236}">
                <a16:creationId xmlns:a16="http://schemas.microsoft.com/office/drawing/2014/main" id="{91CB9A07-846D-BF4F-88FD-44F53F6FCDF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3855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4D23263A-3CD4-3C44-B48B-3C2DB4239E02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5094" y="615033"/>
            <a:ext cx="6465369" cy="5627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8889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4D23263A-3CD4-3C44-B48B-3C2DB4239E02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5094" y="615033"/>
            <a:ext cx="6465369" cy="562793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49140A6-EAFA-8946-884F-24CB02E1F4AD}"/>
              </a:ext>
            </a:extLst>
          </p:cNvPr>
          <p:cNvSpPr/>
          <p:nvPr/>
        </p:nvSpPr>
        <p:spPr>
          <a:xfrm>
            <a:off x="5209674" y="711704"/>
            <a:ext cx="3826043" cy="420573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2520AEC-455E-6642-AA42-185EDAE258FF}"/>
              </a:ext>
            </a:extLst>
          </p:cNvPr>
          <p:cNvSpPr txBox="1"/>
          <p:nvPr/>
        </p:nvSpPr>
        <p:spPr>
          <a:xfrm>
            <a:off x="5346923" y="711705"/>
            <a:ext cx="35613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0" u="sng" dirty="0">
                <a:latin typeface="Segoe UI Symbol" panose="020B0502040204020203" pitchFamily="34" charset="0"/>
                <a:ea typeface="Segoe UI Symbol" panose="020B0502040204020203" pitchFamily="34" charset="0"/>
              </a:rPr>
              <a:t>Adiabatic compression</a:t>
            </a:r>
            <a:r>
              <a:rPr lang="en-US" sz="1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 </a:t>
            </a:r>
            <a:r>
              <a:rPr lang="en-US" sz="13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(no heat into/out of the element, constant entropy)</a:t>
            </a:r>
          </a:p>
        </p:txBody>
      </p:sp>
      <p:pic>
        <p:nvPicPr>
          <p:cNvPr id="6" name="Picture 5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C9EE179A-756D-EC48-9A4A-3D830F66C5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9452" y="1305907"/>
            <a:ext cx="1503192" cy="68144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04DB058-3F9A-D14A-A1A5-177E57C2427F}"/>
              </a:ext>
            </a:extLst>
          </p:cNvPr>
          <p:cNvSpPr txBox="1"/>
          <p:nvPr/>
        </p:nvSpPr>
        <p:spPr>
          <a:xfrm>
            <a:off x="5397429" y="1383725"/>
            <a:ext cx="16396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Adiabatic </a:t>
            </a:r>
          </a:p>
          <a:p>
            <a:pPr algn="ctr"/>
            <a:r>
              <a:rPr lang="en-US" sz="16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compressibility: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EC5459F-A6A9-484B-9540-03666E912414}"/>
              </a:ext>
            </a:extLst>
          </p:cNvPr>
          <p:cNvSpPr txBox="1"/>
          <p:nvPr/>
        </p:nvSpPr>
        <p:spPr>
          <a:xfrm>
            <a:off x="7596492" y="421213"/>
            <a:ext cx="356134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T&amp;S – Sect. 4.28</a:t>
            </a:r>
          </a:p>
        </p:txBody>
      </p:sp>
    </p:spTree>
    <p:extLst>
      <p:ext uri="{BB962C8B-B14F-4D97-AF65-F5344CB8AC3E}">
        <p14:creationId xmlns:p14="http://schemas.microsoft.com/office/powerpoint/2010/main" val="4431927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4D23263A-3CD4-3C44-B48B-3C2DB4239E02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5094" y="615033"/>
            <a:ext cx="6465369" cy="562793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49140A6-EAFA-8946-884F-24CB02E1F4AD}"/>
              </a:ext>
            </a:extLst>
          </p:cNvPr>
          <p:cNvSpPr/>
          <p:nvPr/>
        </p:nvSpPr>
        <p:spPr>
          <a:xfrm>
            <a:off x="5209674" y="711704"/>
            <a:ext cx="3826043" cy="420573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2520AEC-455E-6642-AA42-185EDAE258FF}"/>
              </a:ext>
            </a:extLst>
          </p:cNvPr>
          <p:cNvSpPr txBox="1"/>
          <p:nvPr/>
        </p:nvSpPr>
        <p:spPr>
          <a:xfrm>
            <a:off x="5346923" y="711705"/>
            <a:ext cx="35613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0" u="sng" dirty="0">
                <a:latin typeface="Segoe UI Symbol" panose="020B0502040204020203" pitchFamily="34" charset="0"/>
                <a:ea typeface="Segoe UI Symbol" panose="020B0502040204020203" pitchFamily="34" charset="0"/>
              </a:rPr>
              <a:t>Adiabatic compression</a:t>
            </a:r>
            <a:r>
              <a:rPr lang="en-US" sz="1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 </a:t>
            </a:r>
            <a:r>
              <a:rPr lang="en-US" sz="13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(no heat into/out of the element, constant entropy)</a:t>
            </a:r>
          </a:p>
        </p:txBody>
      </p:sp>
      <p:pic>
        <p:nvPicPr>
          <p:cNvPr id="6" name="Picture 5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C9EE179A-756D-EC48-9A4A-3D830F66C5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9452" y="1305907"/>
            <a:ext cx="1503192" cy="68144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04DB058-3F9A-D14A-A1A5-177E57C2427F}"/>
              </a:ext>
            </a:extLst>
          </p:cNvPr>
          <p:cNvSpPr txBox="1"/>
          <p:nvPr/>
        </p:nvSpPr>
        <p:spPr>
          <a:xfrm>
            <a:off x="5397429" y="1383725"/>
            <a:ext cx="16396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Adiabatic </a:t>
            </a:r>
          </a:p>
          <a:p>
            <a:pPr algn="ctr"/>
            <a:r>
              <a:rPr lang="en-US" sz="16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compressibility:</a:t>
            </a:r>
          </a:p>
        </p:txBody>
      </p:sp>
      <p:pic>
        <p:nvPicPr>
          <p:cNvPr id="10" name="Picture 9" descr="Text&#10;&#10;Description automatically generated with low confidence">
            <a:extLst>
              <a:ext uri="{FF2B5EF4-FFF2-40B4-BE49-F238E27FC236}">
                <a16:creationId xmlns:a16="http://schemas.microsoft.com/office/drawing/2014/main" id="{4EFAFE5F-84BB-4844-82DB-0A78A3C9B6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64438" y="2123710"/>
            <a:ext cx="1213652" cy="458944"/>
          </a:xfrm>
          <a:prstGeom prst="rect">
            <a:avLst/>
          </a:prstGeom>
        </p:spPr>
      </p:pic>
      <p:pic>
        <p:nvPicPr>
          <p:cNvPr id="12" name="Picture 11" descr="Text&#10;&#10;Description automatically generated">
            <a:extLst>
              <a:ext uri="{FF2B5EF4-FFF2-40B4-BE49-F238E27FC236}">
                <a16:creationId xmlns:a16="http://schemas.microsoft.com/office/drawing/2014/main" id="{80E24618-FF46-B94C-84DF-D79F0F51F6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57821" y="2668951"/>
            <a:ext cx="826886" cy="59972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4D60B99-E27D-6A41-8FEF-F78347D569E2}"/>
              </a:ext>
            </a:extLst>
          </p:cNvPr>
          <p:cNvSpPr txBox="1"/>
          <p:nvPr/>
        </p:nvSpPr>
        <p:spPr>
          <a:xfrm>
            <a:off x="5406735" y="2756819"/>
            <a:ext cx="16396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And: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19A2B52-B1F1-644C-B55F-BC20D774B77E}"/>
              </a:ext>
            </a:extLst>
          </p:cNvPr>
          <p:cNvSpPr txBox="1"/>
          <p:nvPr/>
        </p:nvSpPr>
        <p:spPr>
          <a:xfrm>
            <a:off x="5334211" y="3356785"/>
            <a:ext cx="17986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Combining and integrating gives:</a:t>
            </a:r>
          </a:p>
        </p:txBody>
      </p:sp>
      <p:pic>
        <p:nvPicPr>
          <p:cNvPr id="16" name="Picture 15" descr="A picture containing shape&#10;&#10;Description automatically generated">
            <a:extLst>
              <a:ext uri="{FF2B5EF4-FFF2-40B4-BE49-F238E27FC236}">
                <a16:creationId xmlns:a16="http://schemas.microsoft.com/office/drawing/2014/main" id="{E4DC1D1F-5B59-374B-8797-64C9F1B3C7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36879" y="3334779"/>
            <a:ext cx="1610488" cy="624356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D61A9389-D1E0-4949-9365-A132D16811AF}"/>
              </a:ext>
            </a:extLst>
          </p:cNvPr>
          <p:cNvSpPr/>
          <p:nvPr/>
        </p:nvSpPr>
        <p:spPr>
          <a:xfrm>
            <a:off x="7086223" y="3315925"/>
            <a:ext cx="1771246" cy="728174"/>
          </a:xfrm>
          <a:prstGeom prst="rect">
            <a:avLst/>
          </a:prstGeom>
          <a:noFill/>
          <a:ln w="34925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EC5459F-A6A9-484B-9540-03666E912414}"/>
              </a:ext>
            </a:extLst>
          </p:cNvPr>
          <p:cNvSpPr txBox="1"/>
          <p:nvPr/>
        </p:nvSpPr>
        <p:spPr>
          <a:xfrm>
            <a:off x="7596492" y="421213"/>
            <a:ext cx="356134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T&amp;S – Sect. 4.28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8808DC0-2044-B04B-B5EF-54DB9FFA05C1}"/>
                  </a:ext>
                </a:extLst>
              </p:cNvPr>
              <p:cNvSpPr txBox="1"/>
              <p:nvPr/>
            </p:nvSpPr>
            <p:spPr>
              <a:xfrm>
                <a:off x="5302485" y="4206529"/>
                <a:ext cx="3712912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300" i="1" u="sng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Limitation</a:t>
                </a:r>
                <a:r>
                  <a:rPr lang="en-US" sz="1300" i="1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sz="13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sz="13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300" i="1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not actually constant (~9e-12 Pa</a:t>
                </a:r>
                <a:r>
                  <a:rPr lang="en-US" sz="1300" i="1" baseline="300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-1 </a:t>
                </a:r>
                <a:r>
                  <a:rPr lang="en-US" sz="1300" i="1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as surface, ~1.6e-12 Pa</a:t>
                </a:r>
                <a:r>
                  <a:rPr lang="en-US" sz="1300" i="1" baseline="300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-1</a:t>
                </a:r>
                <a:r>
                  <a:rPr lang="en-US" sz="1300" i="1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at CMB) 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8808DC0-2044-B04B-B5EF-54DB9FFA05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2485" y="4206529"/>
                <a:ext cx="3712912" cy="492443"/>
              </a:xfrm>
              <a:prstGeom prst="rect">
                <a:avLst/>
              </a:prstGeom>
              <a:blipFill>
                <a:blip r:embed="rId8"/>
                <a:stretch>
                  <a:fillRect l="-341" t="-2500"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046356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4D23263A-3CD4-3C44-B48B-3C2DB4239E02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5094" y="615033"/>
            <a:ext cx="6465369" cy="562793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49140A6-EAFA-8946-884F-24CB02E1F4AD}"/>
              </a:ext>
            </a:extLst>
          </p:cNvPr>
          <p:cNvSpPr/>
          <p:nvPr/>
        </p:nvSpPr>
        <p:spPr>
          <a:xfrm>
            <a:off x="5209674" y="711704"/>
            <a:ext cx="3826043" cy="420573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2520AEC-455E-6642-AA42-185EDAE258FF}"/>
              </a:ext>
            </a:extLst>
          </p:cNvPr>
          <p:cNvSpPr txBox="1"/>
          <p:nvPr/>
        </p:nvSpPr>
        <p:spPr>
          <a:xfrm>
            <a:off x="5346923" y="711705"/>
            <a:ext cx="35613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0" u="sng" dirty="0">
                <a:latin typeface="Segoe UI Symbol" panose="020B0502040204020203" pitchFamily="34" charset="0"/>
                <a:ea typeface="Segoe UI Symbol" panose="020B0502040204020203" pitchFamily="34" charset="0"/>
              </a:rPr>
              <a:t>Adiabatic compression</a:t>
            </a:r>
            <a:r>
              <a:rPr lang="en-US" sz="1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 </a:t>
            </a:r>
            <a:r>
              <a:rPr lang="en-US" sz="13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(no heat into/out of the element, constant entropy)</a:t>
            </a:r>
          </a:p>
        </p:txBody>
      </p:sp>
      <p:pic>
        <p:nvPicPr>
          <p:cNvPr id="6" name="Picture 5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C9EE179A-756D-EC48-9A4A-3D830F66C5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9452" y="1305907"/>
            <a:ext cx="1503192" cy="68144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04DB058-3F9A-D14A-A1A5-177E57C2427F}"/>
              </a:ext>
            </a:extLst>
          </p:cNvPr>
          <p:cNvSpPr txBox="1"/>
          <p:nvPr/>
        </p:nvSpPr>
        <p:spPr>
          <a:xfrm>
            <a:off x="5397429" y="1383725"/>
            <a:ext cx="16396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Adiabatic </a:t>
            </a:r>
          </a:p>
          <a:p>
            <a:pPr algn="ctr"/>
            <a:r>
              <a:rPr lang="en-US" sz="16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compressibility:</a:t>
            </a:r>
          </a:p>
        </p:txBody>
      </p:sp>
      <p:pic>
        <p:nvPicPr>
          <p:cNvPr id="10" name="Picture 9" descr="Text&#10;&#10;Description automatically generated with low confidence">
            <a:extLst>
              <a:ext uri="{FF2B5EF4-FFF2-40B4-BE49-F238E27FC236}">
                <a16:creationId xmlns:a16="http://schemas.microsoft.com/office/drawing/2014/main" id="{4EFAFE5F-84BB-4844-82DB-0A78A3C9B6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64438" y="2123710"/>
            <a:ext cx="1213652" cy="458944"/>
          </a:xfrm>
          <a:prstGeom prst="rect">
            <a:avLst/>
          </a:prstGeom>
        </p:spPr>
      </p:pic>
      <p:pic>
        <p:nvPicPr>
          <p:cNvPr id="12" name="Picture 11" descr="Text&#10;&#10;Description automatically generated">
            <a:extLst>
              <a:ext uri="{FF2B5EF4-FFF2-40B4-BE49-F238E27FC236}">
                <a16:creationId xmlns:a16="http://schemas.microsoft.com/office/drawing/2014/main" id="{80E24618-FF46-B94C-84DF-D79F0F51F6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57821" y="2668951"/>
            <a:ext cx="826886" cy="59972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4D60B99-E27D-6A41-8FEF-F78347D569E2}"/>
              </a:ext>
            </a:extLst>
          </p:cNvPr>
          <p:cNvSpPr txBox="1"/>
          <p:nvPr/>
        </p:nvSpPr>
        <p:spPr>
          <a:xfrm>
            <a:off x="5406735" y="2756819"/>
            <a:ext cx="16396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And: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19A2B52-B1F1-644C-B55F-BC20D774B77E}"/>
              </a:ext>
            </a:extLst>
          </p:cNvPr>
          <p:cNvSpPr txBox="1"/>
          <p:nvPr/>
        </p:nvSpPr>
        <p:spPr>
          <a:xfrm>
            <a:off x="5334211" y="3356785"/>
            <a:ext cx="17986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Combining and integrating gives:</a:t>
            </a:r>
          </a:p>
        </p:txBody>
      </p:sp>
      <p:pic>
        <p:nvPicPr>
          <p:cNvPr id="16" name="Picture 15" descr="A picture containing shape&#10;&#10;Description automatically generated">
            <a:extLst>
              <a:ext uri="{FF2B5EF4-FFF2-40B4-BE49-F238E27FC236}">
                <a16:creationId xmlns:a16="http://schemas.microsoft.com/office/drawing/2014/main" id="{E4DC1D1F-5B59-374B-8797-64C9F1B3C7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36879" y="3334779"/>
            <a:ext cx="1610488" cy="624356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D61A9389-D1E0-4949-9365-A132D16811AF}"/>
              </a:ext>
            </a:extLst>
          </p:cNvPr>
          <p:cNvSpPr/>
          <p:nvPr/>
        </p:nvSpPr>
        <p:spPr>
          <a:xfrm>
            <a:off x="7086223" y="3315925"/>
            <a:ext cx="1771246" cy="728174"/>
          </a:xfrm>
          <a:prstGeom prst="rect">
            <a:avLst/>
          </a:prstGeom>
          <a:noFill/>
          <a:ln w="34925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EC5459F-A6A9-484B-9540-03666E912414}"/>
              </a:ext>
            </a:extLst>
          </p:cNvPr>
          <p:cNvSpPr txBox="1"/>
          <p:nvPr/>
        </p:nvSpPr>
        <p:spPr>
          <a:xfrm>
            <a:off x="7596492" y="421213"/>
            <a:ext cx="356134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T&amp;S – Sect. 4.28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8808DC0-2044-B04B-B5EF-54DB9FFA05C1}"/>
                  </a:ext>
                </a:extLst>
              </p:cNvPr>
              <p:cNvSpPr txBox="1"/>
              <p:nvPr/>
            </p:nvSpPr>
            <p:spPr>
              <a:xfrm>
                <a:off x="5302485" y="4206529"/>
                <a:ext cx="3712912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300" i="1" u="sng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Limitation</a:t>
                </a:r>
                <a:r>
                  <a:rPr lang="en-US" sz="1300" i="1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sz="13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sz="13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300" i="1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not actually constant (~9e-12 Pa</a:t>
                </a:r>
                <a:r>
                  <a:rPr lang="en-US" sz="1300" i="1" baseline="300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-1 </a:t>
                </a:r>
                <a:r>
                  <a:rPr lang="en-US" sz="1300" i="1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as surface, ~1.6e-12 Pa</a:t>
                </a:r>
                <a:r>
                  <a:rPr lang="en-US" sz="1300" i="1" baseline="300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-1</a:t>
                </a:r>
                <a:r>
                  <a:rPr lang="en-US" sz="1300" i="1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at CMB) 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8808DC0-2044-B04B-B5EF-54DB9FFA05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2485" y="4206529"/>
                <a:ext cx="3712912" cy="492443"/>
              </a:xfrm>
              <a:prstGeom prst="rect">
                <a:avLst/>
              </a:prstGeom>
              <a:blipFill>
                <a:blip r:embed="rId8"/>
                <a:stretch>
                  <a:fillRect l="-341" t="-2500"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ectangle 19">
            <a:extLst>
              <a:ext uri="{FF2B5EF4-FFF2-40B4-BE49-F238E27FC236}">
                <a16:creationId xmlns:a16="http://schemas.microsoft.com/office/drawing/2014/main" id="{71862CDE-4FA0-644E-A148-DA2C589AA10D}"/>
              </a:ext>
            </a:extLst>
          </p:cNvPr>
          <p:cNvSpPr/>
          <p:nvPr/>
        </p:nvSpPr>
        <p:spPr>
          <a:xfrm>
            <a:off x="443157" y="744377"/>
            <a:ext cx="3826043" cy="420573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7E23D53-9D6F-E340-BA06-867A011AC3DD}"/>
              </a:ext>
            </a:extLst>
          </p:cNvPr>
          <p:cNvSpPr txBox="1"/>
          <p:nvPr/>
        </p:nvSpPr>
        <p:spPr>
          <a:xfrm>
            <a:off x="580406" y="744378"/>
            <a:ext cx="35613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0" u="sng" dirty="0">
                <a:latin typeface="Segoe UI Symbol" panose="020B0502040204020203" pitchFamily="34" charset="0"/>
                <a:ea typeface="Segoe UI Symbol" panose="020B0502040204020203" pitchFamily="34" charset="0"/>
              </a:rPr>
              <a:t>Adiabatic compression</a:t>
            </a:r>
            <a:r>
              <a:rPr lang="en-US" sz="1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 </a:t>
            </a:r>
            <a:r>
              <a:rPr lang="en-US" sz="13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(no heat into/out of the element, constant entropy)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5CA8829-89FA-0E43-91FF-ED26085AEF39}"/>
              </a:ext>
            </a:extLst>
          </p:cNvPr>
          <p:cNvSpPr txBox="1"/>
          <p:nvPr/>
        </p:nvSpPr>
        <p:spPr>
          <a:xfrm>
            <a:off x="491356" y="1426794"/>
            <a:ext cx="179868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Also produces temperature increase with depth:</a:t>
            </a:r>
          </a:p>
        </p:txBody>
      </p:sp>
      <p:pic>
        <p:nvPicPr>
          <p:cNvPr id="34" name="Picture 33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4CB210E0-78D7-3149-A428-B4FB7C1BEC3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64385" y="1522973"/>
            <a:ext cx="1798685" cy="72373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6303ECAD-2992-9F40-AF6A-B4768B447473}"/>
                  </a:ext>
                </a:extLst>
              </p:cNvPr>
              <p:cNvSpPr txBox="1"/>
              <p:nvPr/>
            </p:nvSpPr>
            <p:spPr>
              <a:xfrm>
                <a:off x="608456" y="2614082"/>
                <a:ext cx="3610473" cy="6924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300" i="1" u="sng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Limitation</a:t>
                </a:r>
                <a:r>
                  <a:rPr lang="en-US" sz="1300" i="1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: Like </a:t>
                </a:r>
                <a14:m>
                  <m:oMath xmlns:m="http://schemas.openxmlformats.org/officeDocument/2006/math">
                    <m:r>
                      <a:rPr lang="en-US" sz="13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sz="13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13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sz="13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300" i="1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(</a:t>
                </a:r>
                <a:r>
                  <a:rPr lang="en-US" sz="1300" i="1" dirty="0" err="1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coeff</a:t>
                </a:r>
                <a:r>
                  <a:rPr lang="en-US" sz="1300" i="1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. of thermal expansion) and c</a:t>
                </a:r>
                <a:r>
                  <a:rPr lang="en-US" sz="1300" i="1" baseline="-250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p</a:t>
                </a:r>
                <a:r>
                  <a:rPr lang="en-US" sz="1300" i="1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(specific heat) not actually constant</a:t>
                </a: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6303ECAD-2992-9F40-AF6A-B4768B4474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456" y="2614082"/>
                <a:ext cx="3610473" cy="692497"/>
              </a:xfrm>
              <a:prstGeom prst="rect">
                <a:avLst/>
              </a:prstGeom>
              <a:blipFill>
                <a:blip r:embed="rId10"/>
                <a:stretch>
                  <a:fillRect l="-351" t="-1786"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986268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4D23263A-3CD4-3C44-B48B-3C2DB4239E02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5094" y="615033"/>
            <a:ext cx="6465369" cy="562793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49140A6-EAFA-8946-884F-24CB02E1F4AD}"/>
              </a:ext>
            </a:extLst>
          </p:cNvPr>
          <p:cNvSpPr/>
          <p:nvPr/>
        </p:nvSpPr>
        <p:spPr>
          <a:xfrm>
            <a:off x="5209674" y="711704"/>
            <a:ext cx="3826043" cy="420573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2520AEC-455E-6642-AA42-185EDAE258FF}"/>
              </a:ext>
            </a:extLst>
          </p:cNvPr>
          <p:cNvSpPr txBox="1"/>
          <p:nvPr/>
        </p:nvSpPr>
        <p:spPr>
          <a:xfrm>
            <a:off x="5346923" y="711705"/>
            <a:ext cx="35613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0" u="sng" dirty="0">
                <a:latin typeface="Segoe UI Symbol" panose="020B0502040204020203" pitchFamily="34" charset="0"/>
                <a:ea typeface="Segoe UI Symbol" panose="020B0502040204020203" pitchFamily="34" charset="0"/>
              </a:rPr>
              <a:t>Adiabatic compression</a:t>
            </a:r>
            <a:r>
              <a:rPr lang="en-US" sz="1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 </a:t>
            </a:r>
            <a:r>
              <a:rPr lang="en-US" sz="13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(no heat into/out of the element, constant entropy)</a:t>
            </a:r>
          </a:p>
        </p:txBody>
      </p:sp>
      <p:pic>
        <p:nvPicPr>
          <p:cNvPr id="6" name="Picture 5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C9EE179A-756D-EC48-9A4A-3D830F66C5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9452" y="1305907"/>
            <a:ext cx="1503192" cy="68144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04DB058-3F9A-D14A-A1A5-177E57C2427F}"/>
              </a:ext>
            </a:extLst>
          </p:cNvPr>
          <p:cNvSpPr txBox="1"/>
          <p:nvPr/>
        </p:nvSpPr>
        <p:spPr>
          <a:xfrm>
            <a:off x="5397429" y="1383725"/>
            <a:ext cx="16396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Adiabatic </a:t>
            </a:r>
          </a:p>
          <a:p>
            <a:pPr algn="ctr"/>
            <a:r>
              <a:rPr lang="en-US" sz="16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compressibility:</a:t>
            </a:r>
          </a:p>
        </p:txBody>
      </p:sp>
      <p:pic>
        <p:nvPicPr>
          <p:cNvPr id="10" name="Picture 9" descr="Text&#10;&#10;Description automatically generated with low confidence">
            <a:extLst>
              <a:ext uri="{FF2B5EF4-FFF2-40B4-BE49-F238E27FC236}">
                <a16:creationId xmlns:a16="http://schemas.microsoft.com/office/drawing/2014/main" id="{4EFAFE5F-84BB-4844-82DB-0A78A3C9B6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64438" y="2123710"/>
            <a:ext cx="1213652" cy="458944"/>
          </a:xfrm>
          <a:prstGeom prst="rect">
            <a:avLst/>
          </a:prstGeom>
        </p:spPr>
      </p:pic>
      <p:pic>
        <p:nvPicPr>
          <p:cNvPr id="12" name="Picture 11" descr="Text&#10;&#10;Description automatically generated">
            <a:extLst>
              <a:ext uri="{FF2B5EF4-FFF2-40B4-BE49-F238E27FC236}">
                <a16:creationId xmlns:a16="http://schemas.microsoft.com/office/drawing/2014/main" id="{80E24618-FF46-B94C-84DF-D79F0F51F6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57821" y="2668951"/>
            <a:ext cx="826886" cy="59972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4D60B99-E27D-6A41-8FEF-F78347D569E2}"/>
              </a:ext>
            </a:extLst>
          </p:cNvPr>
          <p:cNvSpPr txBox="1"/>
          <p:nvPr/>
        </p:nvSpPr>
        <p:spPr>
          <a:xfrm>
            <a:off x="5406735" y="2756819"/>
            <a:ext cx="16396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And: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19A2B52-B1F1-644C-B55F-BC20D774B77E}"/>
              </a:ext>
            </a:extLst>
          </p:cNvPr>
          <p:cNvSpPr txBox="1"/>
          <p:nvPr/>
        </p:nvSpPr>
        <p:spPr>
          <a:xfrm>
            <a:off x="5334211" y="3356785"/>
            <a:ext cx="17986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Combining and integrating gives:</a:t>
            </a:r>
          </a:p>
        </p:txBody>
      </p:sp>
      <p:pic>
        <p:nvPicPr>
          <p:cNvPr id="16" name="Picture 15" descr="A picture containing shape&#10;&#10;Description automatically generated">
            <a:extLst>
              <a:ext uri="{FF2B5EF4-FFF2-40B4-BE49-F238E27FC236}">
                <a16:creationId xmlns:a16="http://schemas.microsoft.com/office/drawing/2014/main" id="{E4DC1D1F-5B59-374B-8797-64C9F1B3C7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36879" y="3334779"/>
            <a:ext cx="1610488" cy="624356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D61A9389-D1E0-4949-9365-A132D16811AF}"/>
              </a:ext>
            </a:extLst>
          </p:cNvPr>
          <p:cNvSpPr/>
          <p:nvPr/>
        </p:nvSpPr>
        <p:spPr>
          <a:xfrm>
            <a:off x="7086223" y="3315925"/>
            <a:ext cx="1771246" cy="728174"/>
          </a:xfrm>
          <a:prstGeom prst="rect">
            <a:avLst/>
          </a:prstGeom>
          <a:noFill/>
          <a:ln w="34925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EC5459F-A6A9-484B-9540-03666E912414}"/>
              </a:ext>
            </a:extLst>
          </p:cNvPr>
          <p:cNvSpPr txBox="1"/>
          <p:nvPr/>
        </p:nvSpPr>
        <p:spPr>
          <a:xfrm>
            <a:off x="7596492" y="421213"/>
            <a:ext cx="356134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T&amp;S – Sect. 4.28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8808DC0-2044-B04B-B5EF-54DB9FFA05C1}"/>
                  </a:ext>
                </a:extLst>
              </p:cNvPr>
              <p:cNvSpPr txBox="1"/>
              <p:nvPr/>
            </p:nvSpPr>
            <p:spPr>
              <a:xfrm>
                <a:off x="5302485" y="4206529"/>
                <a:ext cx="3712912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300" i="1" u="sng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Limitation</a:t>
                </a:r>
                <a:r>
                  <a:rPr lang="en-US" sz="1300" i="1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sz="13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sz="13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300" i="1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not actually constant (~9e-12 Pa</a:t>
                </a:r>
                <a:r>
                  <a:rPr lang="en-US" sz="1300" i="1" baseline="300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-1 </a:t>
                </a:r>
                <a:r>
                  <a:rPr lang="en-US" sz="1300" i="1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as surface, ~1.6e-12 Pa</a:t>
                </a:r>
                <a:r>
                  <a:rPr lang="en-US" sz="1300" i="1" baseline="300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-1</a:t>
                </a:r>
                <a:r>
                  <a:rPr lang="en-US" sz="1300" i="1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at CMB) 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8808DC0-2044-B04B-B5EF-54DB9FFA05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2485" y="4206529"/>
                <a:ext cx="3712912" cy="492443"/>
              </a:xfrm>
              <a:prstGeom prst="rect">
                <a:avLst/>
              </a:prstGeom>
              <a:blipFill>
                <a:blip r:embed="rId8"/>
                <a:stretch>
                  <a:fillRect l="-341" t="-2500"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ectangle 19">
            <a:extLst>
              <a:ext uri="{FF2B5EF4-FFF2-40B4-BE49-F238E27FC236}">
                <a16:creationId xmlns:a16="http://schemas.microsoft.com/office/drawing/2014/main" id="{71862CDE-4FA0-644E-A148-DA2C589AA10D}"/>
              </a:ext>
            </a:extLst>
          </p:cNvPr>
          <p:cNvSpPr/>
          <p:nvPr/>
        </p:nvSpPr>
        <p:spPr>
          <a:xfrm>
            <a:off x="443157" y="744377"/>
            <a:ext cx="3826043" cy="420573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7E23D53-9D6F-E340-BA06-867A011AC3DD}"/>
              </a:ext>
            </a:extLst>
          </p:cNvPr>
          <p:cNvSpPr txBox="1"/>
          <p:nvPr/>
        </p:nvSpPr>
        <p:spPr>
          <a:xfrm>
            <a:off x="580406" y="744378"/>
            <a:ext cx="35613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0" u="sng" dirty="0">
                <a:latin typeface="Segoe UI Symbol" panose="020B0502040204020203" pitchFamily="34" charset="0"/>
                <a:ea typeface="Segoe UI Symbol" panose="020B0502040204020203" pitchFamily="34" charset="0"/>
              </a:rPr>
              <a:t>Adiabatic compression</a:t>
            </a:r>
            <a:r>
              <a:rPr lang="en-US" sz="1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 </a:t>
            </a:r>
            <a:r>
              <a:rPr lang="en-US" sz="13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(no heat into/out of the element, constant entropy)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5CA8829-89FA-0E43-91FF-ED26085AEF39}"/>
              </a:ext>
            </a:extLst>
          </p:cNvPr>
          <p:cNvSpPr txBox="1"/>
          <p:nvPr/>
        </p:nvSpPr>
        <p:spPr>
          <a:xfrm>
            <a:off x="491356" y="1426794"/>
            <a:ext cx="179868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Also produces temperature increase with depth:</a:t>
            </a:r>
          </a:p>
        </p:txBody>
      </p:sp>
      <p:pic>
        <p:nvPicPr>
          <p:cNvPr id="34" name="Picture 33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4CB210E0-78D7-3149-A428-B4FB7C1BEC3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64385" y="1522973"/>
            <a:ext cx="1798685" cy="72373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6303ECAD-2992-9F40-AF6A-B4768B447473}"/>
                  </a:ext>
                </a:extLst>
              </p:cNvPr>
              <p:cNvSpPr txBox="1"/>
              <p:nvPr/>
            </p:nvSpPr>
            <p:spPr>
              <a:xfrm>
                <a:off x="608456" y="2614082"/>
                <a:ext cx="3610473" cy="6924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300" i="1" u="sng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Limitation</a:t>
                </a:r>
                <a:r>
                  <a:rPr lang="en-US" sz="1300" i="1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: Like </a:t>
                </a:r>
                <a14:m>
                  <m:oMath xmlns:m="http://schemas.openxmlformats.org/officeDocument/2006/math">
                    <m:r>
                      <a:rPr lang="en-US" sz="13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sz="13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13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sz="13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300" i="1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(</a:t>
                </a:r>
                <a:r>
                  <a:rPr lang="en-US" sz="1300" i="1" dirty="0" err="1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coeff</a:t>
                </a:r>
                <a:r>
                  <a:rPr lang="en-US" sz="1300" i="1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. of thermal expansion) and c</a:t>
                </a:r>
                <a:r>
                  <a:rPr lang="en-US" sz="1300" i="1" baseline="-250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p</a:t>
                </a:r>
                <a:r>
                  <a:rPr lang="en-US" sz="1300" i="1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(specific heat) not actually constant</a:t>
                </a: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6303ECAD-2992-9F40-AF6A-B4768B4474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456" y="2614082"/>
                <a:ext cx="3610473" cy="692497"/>
              </a:xfrm>
              <a:prstGeom prst="rect">
                <a:avLst/>
              </a:prstGeom>
              <a:blipFill>
                <a:blip r:embed="rId10"/>
                <a:stretch>
                  <a:fillRect l="-351" t="-1786"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TextBox 35">
            <a:extLst>
              <a:ext uri="{FF2B5EF4-FFF2-40B4-BE49-F238E27FC236}">
                <a16:creationId xmlns:a16="http://schemas.microsoft.com/office/drawing/2014/main" id="{0DB047B2-FC5D-954F-B31C-AEBA1344F468}"/>
              </a:ext>
            </a:extLst>
          </p:cNvPr>
          <p:cNvSpPr txBox="1"/>
          <p:nvPr/>
        </p:nvSpPr>
        <p:spPr>
          <a:xfrm>
            <a:off x="534357" y="3470282"/>
            <a:ext cx="17986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 upper mantle:</a:t>
            </a:r>
          </a:p>
        </p:txBody>
      </p:sp>
      <p:pic>
        <p:nvPicPr>
          <p:cNvPr id="38" name="Picture 37" descr="Icon&#10;&#10;Description automatically generated with low confidence">
            <a:extLst>
              <a:ext uri="{FF2B5EF4-FFF2-40B4-BE49-F238E27FC236}">
                <a16:creationId xmlns:a16="http://schemas.microsoft.com/office/drawing/2014/main" id="{BC1B9905-9A23-3849-9D6C-0A989E7CDB4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40573" y="4453617"/>
            <a:ext cx="1936832" cy="266537"/>
          </a:xfrm>
          <a:prstGeom prst="rect">
            <a:avLst/>
          </a:prstGeom>
        </p:spPr>
      </p:pic>
      <p:pic>
        <p:nvPicPr>
          <p:cNvPr id="42" name="Picture 41" descr="A picture containing text&#10;&#10;Description automatically generated">
            <a:extLst>
              <a:ext uri="{FF2B5EF4-FFF2-40B4-BE49-F238E27FC236}">
                <a16:creationId xmlns:a16="http://schemas.microsoft.com/office/drawing/2014/main" id="{262DE594-82D8-CF42-BE64-5AD9639473A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22206" y="3824784"/>
            <a:ext cx="1910178" cy="266536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93BAEA01-BF2F-4E43-BF8A-31E811AA6055}"/>
              </a:ext>
            </a:extLst>
          </p:cNvPr>
          <p:cNvSpPr txBox="1"/>
          <p:nvPr/>
        </p:nvSpPr>
        <p:spPr>
          <a:xfrm>
            <a:off x="389308" y="4094264"/>
            <a:ext cx="17986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Much deeper</a:t>
            </a:r>
          </a:p>
        </p:txBody>
      </p:sp>
    </p:spTree>
    <p:extLst>
      <p:ext uri="{BB962C8B-B14F-4D97-AF65-F5344CB8AC3E}">
        <p14:creationId xmlns:p14="http://schemas.microsoft.com/office/powerpoint/2010/main" val="18348124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168E4727-9AC5-0746-BB09-F8BEC93103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1440" y="944815"/>
            <a:ext cx="5558745" cy="5389488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1862CDE-4FA0-644E-A148-DA2C589AA10D}"/>
              </a:ext>
            </a:extLst>
          </p:cNvPr>
          <p:cNvSpPr/>
          <p:nvPr/>
        </p:nvSpPr>
        <p:spPr>
          <a:xfrm>
            <a:off x="443157" y="744377"/>
            <a:ext cx="3826043" cy="420573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7E23D53-9D6F-E340-BA06-867A011AC3DD}"/>
              </a:ext>
            </a:extLst>
          </p:cNvPr>
          <p:cNvSpPr txBox="1"/>
          <p:nvPr/>
        </p:nvSpPr>
        <p:spPr>
          <a:xfrm>
            <a:off x="580406" y="744378"/>
            <a:ext cx="35613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0" u="sng" dirty="0">
                <a:latin typeface="Segoe UI Symbol" panose="020B0502040204020203" pitchFamily="34" charset="0"/>
                <a:ea typeface="Segoe UI Symbol" panose="020B0502040204020203" pitchFamily="34" charset="0"/>
              </a:rPr>
              <a:t>Adiabatic compression</a:t>
            </a:r>
            <a:r>
              <a:rPr lang="en-US" sz="1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 </a:t>
            </a:r>
            <a:r>
              <a:rPr lang="en-US" sz="13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(no heat into/out of the element, constant entropy)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5CA8829-89FA-0E43-91FF-ED26085AEF39}"/>
              </a:ext>
            </a:extLst>
          </p:cNvPr>
          <p:cNvSpPr txBox="1"/>
          <p:nvPr/>
        </p:nvSpPr>
        <p:spPr>
          <a:xfrm>
            <a:off x="491356" y="1426794"/>
            <a:ext cx="179868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Also produces temperature increase with depth:</a:t>
            </a:r>
          </a:p>
        </p:txBody>
      </p:sp>
      <p:pic>
        <p:nvPicPr>
          <p:cNvPr id="34" name="Picture 33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4CB210E0-78D7-3149-A428-B4FB7C1BEC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4385" y="1522973"/>
            <a:ext cx="1798685" cy="72373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6303ECAD-2992-9F40-AF6A-B4768B447473}"/>
                  </a:ext>
                </a:extLst>
              </p:cNvPr>
              <p:cNvSpPr txBox="1"/>
              <p:nvPr/>
            </p:nvSpPr>
            <p:spPr>
              <a:xfrm>
                <a:off x="608456" y="2614082"/>
                <a:ext cx="3610473" cy="6924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300" i="1" u="sng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Limitation</a:t>
                </a:r>
                <a:r>
                  <a:rPr lang="en-US" sz="1300" i="1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: Like </a:t>
                </a:r>
                <a14:m>
                  <m:oMath xmlns:m="http://schemas.openxmlformats.org/officeDocument/2006/math">
                    <m:r>
                      <a:rPr lang="en-US" sz="13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sz="13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13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sz="13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300" i="1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(</a:t>
                </a:r>
                <a:r>
                  <a:rPr lang="en-US" sz="1300" i="1" dirty="0" err="1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coeff</a:t>
                </a:r>
                <a:r>
                  <a:rPr lang="en-US" sz="1300" i="1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. of thermal expansion) and c</a:t>
                </a:r>
                <a:r>
                  <a:rPr lang="en-US" sz="1300" i="1" baseline="-250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p</a:t>
                </a:r>
                <a:r>
                  <a:rPr lang="en-US" sz="1300" i="1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(specific heat) not actually constant</a:t>
                </a: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6303ECAD-2992-9F40-AF6A-B4768B4474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456" y="2614082"/>
                <a:ext cx="3610473" cy="692497"/>
              </a:xfrm>
              <a:prstGeom prst="rect">
                <a:avLst/>
              </a:prstGeom>
              <a:blipFill>
                <a:blip r:embed="rId5"/>
                <a:stretch>
                  <a:fillRect l="-351" t="-1786"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TextBox 35">
            <a:extLst>
              <a:ext uri="{FF2B5EF4-FFF2-40B4-BE49-F238E27FC236}">
                <a16:creationId xmlns:a16="http://schemas.microsoft.com/office/drawing/2014/main" id="{0DB047B2-FC5D-954F-B31C-AEBA1344F468}"/>
              </a:ext>
            </a:extLst>
          </p:cNvPr>
          <p:cNvSpPr txBox="1"/>
          <p:nvPr/>
        </p:nvSpPr>
        <p:spPr>
          <a:xfrm>
            <a:off x="534357" y="3470282"/>
            <a:ext cx="17986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 upper mantle:</a:t>
            </a:r>
          </a:p>
        </p:txBody>
      </p:sp>
      <p:pic>
        <p:nvPicPr>
          <p:cNvPr id="38" name="Picture 37" descr="Icon&#10;&#10;Description automatically generated with low confidence">
            <a:extLst>
              <a:ext uri="{FF2B5EF4-FFF2-40B4-BE49-F238E27FC236}">
                <a16:creationId xmlns:a16="http://schemas.microsoft.com/office/drawing/2014/main" id="{BC1B9905-9A23-3849-9D6C-0A989E7CDB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0573" y="4453617"/>
            <a:ext cx="1936832" cy="266537"/>
          </a:xfrm>
          <a:prstGeom prst="rect">
            <a:avLst/>
          </a:prstGeom>
        </p:spPr>
      </p:pic>
      <p:pic>
        <p:nvPicPr>
          <p:cNvPr id="42" name="Picture 41" descr="A picture containing text&#10;&#10;Description automatically generated">
            <a:extLst>
              <a:ext uri="{FF2B5EF4-FFF2-40B4-BE49-F238E27FC236}">
                <a16:creationId xmlns:a16="http://schemas.microsoft.com/office/drawing/2014/main" id="{262DE594-82D8-CF42-BE64-5AD9639473A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22206" y="3824784"/>
            <a:ext cx="1910178" cy="266536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93BAEA01-BF2F-4E43-BF8A-31E811AA6055}"/>
              </a:ext>
            </a:extLst>
          </p:cNvPr>
          <p:cNvSpPr txBox="1"/>
          <p:nvPr/>
        </p:nvSpPr>
        <p:spPr>
          <a:xfrm>
            <a:off x="389308" y="4094264"/>
            <a:ext cx="17986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Much deeper</a:t>
            </a:r>
          </a:p>
        </p:txBody>
      </p:sp>
    </p:spTree>
    <p:extLst>
      <p:ext uri="{BB962C8B-B14F-4D97-AF65-F5344CB8AC3E}">
        <p14:creationId xmlns:p14="http://schemas.microsoft.com/office/powerpoint/2010/main" val="29829083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>
            <a:extLst>
              <a:ext uri="{FF2B5EF4-FFF2-40B4-BE49-F238E27FC236}">
                <a16:creationId xmlns:a16="http://schemas.microsoft.com/office/drawing/2014/main" id="{9F71DB04-8D90-034A-A37A-AF0CCDBE0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0438" y="895039"/>
            <a:ext cx="6117306" cy="5458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E47044D-45C7-7B48-B702-209D14BC4FC8}"/>
              </a:ext>
            </a:extLst>
          </p:cNvPr>
          <p:cNvSpPr txBox="1"/>
          <p:nvPr/>
        </p:nvSpPr>
        <p:spPr>
          <a:xfrm>
            <a:off x="5565870" y="1185456"/>
            <a:ext cx="25915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Stadler et al., 2010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56ED996-930C-9449-9D8F-631E210990FE}"/>
              </a:ext>
            </a:extLst>
          </p:cNvPr>
          <p:cNvSpPr txBox="1"/>
          <p:nvPr/>
        </p:nvSpPr>
        <p:spPr>
          <a:xfrm>
            <a:off x="0" y="0"/>
            <a:ext cx="91440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Weak plate boundaries</a:t>
            </a:r>
          </a:p>
        </p:txBody>
      </p:sp>
    </p:spTree>
    <p:extLst>
      <p:ext uri="{BB962C8B-B14F-4D97-AF65-F5344CB8AC3E}">
        <p14:creationId xmlns:p14="http://schemas.microsoft.com/office/powerpoint/2010/main" val="5683806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2793</TotalTime>
  <Words>874</Words>
  <Application>Microsoft Macintosh PowerPoint</Application>
  <PresentationFormat>On-screen Show (4:3)</PresentationFormat>
  <Paragraphs>142</Paragraphs>
  <Slides>27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4" baseType="lpstr">
      <vt:lpstr>Arial</vt:lpstr>
      <vt:lpstr>Calibri</vt:lpstr>
      <vt:lpstr>Calibri Light</vt:lpstr>
      <vt:lpstr>Cambria Math</vt:lpstr>
      <vt:lpstr>Courier New</vt:lpstr>
      <vt:lpstr>Segoe UI Symbol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Holt, Adam Francis</dc:creator>
  <cp:lastModifiedBy>Holt, Adam Francis</cp:lastModifiedBy>
  <cp:revision>93</cp:revision>
  <dcterms:created xsi:type="dcterms:W3CDTF">2021-07-09T17:19:50Z</dcterms:created>
  <dcterms:modified xsi:type="dcterms:W3CDTF">2021-12-30T19:29:07Z</dcterms:modified>
</cp:coreProperties>
</file>